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notesMasterIdLst>
    <p:notesMasterId r:id="rId26"/>
  </p:notesMasterIdLst>
  <p:sldIdLst>
    <p:sldId id="277" r:id="rId2"/>
    <p:sldId id="318" r:id="rId3"/>
    <p:sldId id="320" r:id="rId4"/>
    <p:sldId id="330" r:id="rId5"/>
    <p:sldId id="331" r:id="rId6"/>
    <p:sldId id="332" r:id="rId7"/>
    <p:sldId id="333" r:id="rId8"/>
    <p:sldId id="334" r:id="rId9"/>
    <p:sldId id="335" r:id="rId10"/>
    <p:sldId id="336" r:id="rId11"/>
    <p:sldId id="337" r:id="rId12"/>
    <p:sldId id="338" r:id="rId13"/>
    <p:sldId id="339" r:id="rId14"/>
    <p:sldId id="317" r:id="rId15"/>
    <p:sldId id="321" r:id="rId16"/>
    <p:sldId id="322" r:id="rId17"/>
    <p:sldId id="323" r:id="rId18"/>
    <p:sldId id="324" r:id="rId19"/>
    <p:sldId id="325" r:id="rId20"/>
    <p:sldId id="326" r:id="rId21"/>
    <p:sldId id="292" r:id="rId22"/>
    <p:sldId id="314" r:id="rId23"/>
    <p:sldId id="315" r:id="rId24"/>
    <p:sldId id="316" r:id="rId25"/>
  </p:sldIdLst>
  <p:sldSz cx="12192000" cy="6858000"/>
  <p:notesSz cx="6858000" cy="9144000"/>
  <p:embeddedFontLst>
    <p:embeddedFont>
      <p:font typeface="宋体" panose="02010600030101010101" pitchFamily="2" charset="-122"/>
      <p:regular r:id="rId27"/>
    </p:embeddedFont>
    <p:embeddedFont>
      <p:font typeface="Calibri" panose="020F0502020204030204" pitchFamily="34" charset="0"/>
      <p:regular r:id="rId28"/>
      <p:bold r:id="rId29"/>
      <p:italic r:id="rId30"/>
      <p:boldItalic r:id="rId31"/>
    </p:embeddedFont>
    <p:embeddedFont>
      <p:font typeface="Merriweather" panose="02020500000000000000" charset="0"/>
      <p:regular r:id="rId32"/>
      <p:bold r:id="rId33"/>
      <p:italic r:id="rId34"/>
      <p:boldItalic r:id="rId35"/>
    </p:embeddedFont>
    <p:embeddedFont>
      <p:font typeface="標楷體" panose="03000509000000000000" pitchFamily="65" charset="-120"/>
      <p:regular r:id="rId36"/>
    </p:embeddedFont>
  </p:embeddedFontLst>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8">
          <p15:clr>
            <a:srgbClr val="A4A3A4"/>
          </p15:clr>
        </p15:guide>
        <p15:guide id="2" orient="horz" pos="50">
          <p15:clr>
            <a:srgbClr val="A4A3A4"/>
          </p15:clr>
        </p15:guide>
        <p15:guide id="3" orient="horz" pos="4320">
          <p15:clr>
            <a:srgbClr val="A4A3A4"/>
          </p15:clr>
        </p15:guide>
        <p15:guide id="4" orient="horz" pos="4269">
          <p15:clr>
            <a:srgbClr val="A4A3A4"/>
          </p15:clr>
        </p15:guide>
        <p15:guide id="5" pos="7603">
          <p15:clr>
            <a:srgbClr val="A4A3A4"/>
          </p15:clr>
        </p15:guide>
        <p15:guide id="6" pos="3839">
          <p15:clr>
            <a:srgbClr val="A4A3A4"/>
          </p15:clr>
        </p15:guide>
        <p15:guide id="7" pos="7691">
          <p15:clr>
            <a:srgbClr val="A4A3A4"/>
          </p15:clr>
        </p15:guide>
        <p15:guide id="8" pos="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83856" autoAdjust="0"/>
  </p:normalViewPr>
  <p:slideViewPr>
    <p:cSldViewPr snapToGrid="0">
      <p:cViewPr varScale="1">
        <p:scale>
          <a:sx n="100" d="100"/>
          <a:sy n="100" d="100"/>
        </p:scale>
        <p:origin x="1170" y="90"/>
      </p:cViewPr>
      <p:guideLst>
        <p:guide orient="horz" pos="2148"/>
        <p:guide orient="horz" pos="50"/>
        <p:guide orient="horz" pos="4320"/>
        <p:guide orient="horz" pos="4269"/>
        <p:guide pos="7603"/>
        <p:guide pos="3839"/>
        <p:guide pos="7691"/>
        <p:guide pos="6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133BE-0D54-46A7-87BD-7EC152BB0138}" type="datetimeFigureOut">
              <a:rPr lang="zh-TW" altLang="en-US" smtClean="0"/>
              <a:pPr/>
              <a:t>2022/1/4</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F445FD-9DC0-4D75-83B1-4B41302B19AB}"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10</a:t>
            </a:fld>
            <a:endParaRPr lang="zh-TW" altLang="en-US"/>
          </a:p>
        </p:txBody>
      </p:sp>
    </p:spTree>
    <p:extLst>
      <p:ext uri="{BB962C8B-B14F-4D97-AF65-F5344CB8AC3E}">
        <p14:creationId xmlns:p14="http://schemas.microsoft.com/office/powerpoint/2010/main" val="168227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11</a:t>
            </a:fld>
            <a:endParaRPr lang="zh-TW" altLang="en-US"/>
          </a:p>
        </p:txBody>
      </p:sp>
    </p:spTree>
    <p:extLst>
      <p:ext uri="{BB962C8B-B14F-4D97-AF65-F5344CB8AC3E}">
        <p14:creationId xmlns:p14="http://schemas.microsoft.com/office/powerpoint/2010/main" val="1178192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12</a:t>
            </a:fld>
            <a:endParaRPr lang="zh-TW" altLang="en-US"/>
          </a:p>
        </p:txBody>
      </p:sp>
    </p:spTree>
    <p:extLst>
      <p:ext uri="{BB962C8B-B14F-4D97-AF65-F5344CB8AC3E}">
        <p14:creationId xmlns:p14="http://schemas.microsoft.com/office/powerpoint/2010/main" val="1310006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14</a:t>
            </a:fld>
            <a:endParaRPr lang="zh-TW" altLang="en-US"/>
          </a:p>
        </p:txBody>
      </p:sp>
    </p:spTree>
    <p:extLst>
      <p:ext uri="{BB962C8B-B14F-4D97-AF65-F5344CB8AC3E}">
        <p14:creationId xmlns:p14="http://schemas.microsoft.com/office/powerpoint/2010/main" val="977354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15</a:t>
            </a:fld>
            <a:endParaRPr lang="zh-TW" altLang="en-US"/>
          </a:p>
        </p:txBody>
      </p:sp>
    </p:spTree>
    <p:extLst>
      <p:ext uri="{BB962C8B-B14F-4D97-AF65-F5344CB8AC3E}">
        <p14:creationId xmlns:p14="http://schemas.microsoft.com/office/powerpoint/2010/main" val="1647122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16</a:t>
            </a:fld>
            <a:endParaRPr lang="zh-TW" altLang="en-US"/>
          </a:p>
        </p:txBody>
      </p:sp>
    </p:spTree>
    <p:extLst>
      <p:ext uri="{BB962C8B-B14F-4D97-AF65-F5344CB8AC3E}">
        <p14:creationId xmlns:p14="http://schemas.microsoft.com/office/powerpoint/2010/main" val="2354339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17</a:t>
            </a:fld>
            <a:endParaRPr lang="zh-TW" altLang="en-US"/>
          </a:p>
        </p:txBody>
      </p:sp>
    </p:spTree>
    <p:extLst>
      <p:ext uri="{BB962C8B-B14F-4D97-AF65-F5344CB8AC3E}">
        <p14:creationId xmlns:p14="http://schemas.microsoft.com/office/powerpoint/2010/main" val="2487295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18</a:t>
            </a:fld>
            <a:endParaRPr lang="zh-TW" altLang="en-US"/>
          </a:p>
        </p:txBody>
      </p:sp>
    </p:spTree>
    <p:extLst>
      <p:ext uri="{BB962C8B-B14F-4D97-AF65-F5344CB8AC3E}">
        <p14:creationId xmlns:p14="http://schemas.microsoft.com/office/powerpoint/2010/main" val="3053343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19</a:t>
            </a:fld>
            <a:endParaRPr lang="zh-TW" altLang="en-US"/>
          </a:p>
        </p:txBody>
      </p:sp>
    </p:spTree>
    <p:extLst>
      <p:ext uri="{BB962C8B-B14F-4D97-AF65-F5344CB8AC3E}">
        <p14:creationId xmlns:p14="http://schemas.microsoft.com/office/powerpoint/2010/main" val="3448073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20</a:t>
            </a:fld>
            <a:endParaRPr lang="zh-TW" altLang="en-US"/>
          </a:p>
        </p:txBody>
      </p:sp>
    </p:spTree>
    <p:extLst>
      <p:ext uri="{BB962C8B-B14F-4D97-AF65-F5344CB8AC3E}">
        <p14:creationId xmlns:p14="http://schemas.microsoft.com/office/powerpoint/2010/main" val="724892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2</a:t>
            </a:fld>
            <a:endParaRPr lang="zh-TW" altLang="en-US"/>
          </a:p>
        </p:txBody>
      </p:sp>
    </p:spTree>
    <p:extLst>
      <p:ext uri="{BB962C8B-B14F-4D97-AF65-F5344CB8AC3E}">
        <p14:creationId xmlns:p14="http://schemas.microsoft.com/office/powerpoint/2010/main" val="416203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21</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22</a:t>
            </a:fld>
            <a:endParaRPr lang="zh-TW" altLang="en-US"/>
          </a:p>
        </p:txBody>
      </p:sp>
    </p:spTree>
    <p:extLst>
      <p:ext uri="{BB962C8B-B14F-4D97-AF65-F5344CB8AC3E}">
        <p14:creationId xmlns:p14="http://schemas.microsoft.com/office/powerpoint/2010/main" val="300670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23</a:t>
            </a:fld>
            <a:endParaRPr lang="zh-TW" altLang="en-US"/>
          </a:p>
        </p:txBody>
      </p:sp>
    </p:spTree>
    <p:extLst>
      <p:ext uri="{BB962C8B-B14F-4D97-AF65-F5344CB8AC3E}">
        <p14:creationId xmlns:p14="http://schemas.microsoft.com/office/powerpoint/2010/main" val="2075001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24</a:t>
            </a:fld>
            <a:endParaRPr lang="zh-TW" altLang="en-US"/>
          </a:p>
        </p:txBody>
      </p:sp>
    </p:spTree>
    <p:extLst>
      <p:ext uri="{BB962C8B-B14F-4D97-AF65-F5344CB8AC3E}">
        <p14:creationId xmlns:p14="http://schemas.microsoft.com/office/powerpoint/2010/main" val="1494245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a:t>模擬海浪最重要的一點就是產生出海浪的波型，這要怎麼做到呢</a:t>
            </a:r>
            <a:r>
              <a:rPr lang="en-US" altLang="zh-TW" dirty="0"/>
              <a:t>?</a:t>
            </a:r>
          </a:p>
          <a:p>
            <a:endParaRPr lang="en-US" altLang="zh-TW" dirty="0"/>
          </a:p>
          <a:p>
            <a:r>
              <a:rPr lang="zh-TW" altLang="en-US" dirty="0"/>
              <a:t>我們先從簡單的開始，下面有一個 </a:t>
            </a:r>
            <a:r>
              <a:rPr lang="en-US" altLang="zh-TW" dirty="0"/>
              <a:t>sine function</a:t>
            </a:r>
            <a:r>
              <a:rPr lang="zh-TW" altLang="en-US" dirty="0"/>
              <a:t>，加上變數 </a:t>
            </a:r>
            <a:r>
              <a:rPr lang="en-US" altLang="zh-TW" dirty="0"/>
              <a:t>t </a:t>
            </a:r>
            <a:r>
              <a:rPr lang="zh-TW" altLang="en-US" dirty="0"/>
              <a:t>後就變成了會前進的 </a:t>
            </a:r>
            <a:r>
              <a:rPr lang="en-US" altLang="zh-TW" dirty="0"/>
              <a:t>sine </a:t>
            </a:r>
            <a:r>
              <a:rPr lang="zh-TW" altLang="en-US" dirty="0"/>
              <a:t>波，我們可以加入 波長 </a:t>
            </a:r>
            <a:r>
              <a:rPr lang="en-US" altLang="zh-TW" dirty="0"/>
              <a:t>k </a:t>
            </a:r>
            <a:r>
              <a:rPr lang="zh-TW" altLang="en-US" dirty="0"/>
              <a:t>、角頻率 </a:t>
            </a:r>
            <a:r>
              <a:rPr lang="en-US" altLang="zh-TW" dirty="0"/>
              <a:t>$\omega$</a:t>
            </a:r>
            <a:r>
              <a:rPr lang="zh-TW" altLang="en-US" dirty="0"/>
              <a:t>、相位、常數 </a:t>
            </a:r>
            <a:r>
              <a:rPr lang="en-US" altLang="zh-TW" dirty="0"/>
              <a:t>A </a:t>
            </a:r>
            <a:r>
              <a:rPr lang="zh-TW" altLang="en-US" dirty="0"/>
              <a:t>來改變他的波型</a:t>
            </a:r>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3</a:t>
            </a:fld>
            <a:endParaRPr lang="zh-TW" altLang="en-US"/>
          </a:p>
        </p:txBody>
      </p:sp>
    </p:spTree>
    <p:extLst>
      <p:ext uri="{BB962C8B-B14F-4D97-AF65-F5344CB8AC3E}">
        <p14:creationId xmlns:p14="http://schemas.microsoft.com/office/powerpoint/2010/main" val="2237980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a:t>既然我們可以擁有各種形狀的波，模擬複雜的海浪波一個很直覺的方法就是用很多個不同參數的波線性疊加起來，形成海浪的波型</a:t>
            </a:r>
            <a:endParaRPr lang="en-US" altLang="zh-TW" dirty="0"/>
          </a:p>
          <a:p>
            <a:endParaRPr lang="en-US" altLang="zh-TW" dirty="0"/>
          </a:p>
          <a:p>
            <a:r>
              <a:rPr lang="zh-TW" altLang="en-US" dirty="0"/>
              <a:t>但是這又遇到了一個問題要如何決定每個波不同的參數是多少呢</a:t>
            </a:r>
            <a:r>
              <a:rPr lang="en-US" altLang="zh-TW" dirty="0"/>
              <a:t>?</a:t>
            </a:r>
            <a:r>
              <a:rPr lang="zh-TW" altLang="en-US" dirty="0"/>
              <a:t> 我們怎麼知道選定哪些參數的波在疊加後可以形成逼真的海浪波</a:t>
            </a:r>
            <a:r>
              <a:rPr lang="en-US" altLang="zh-TW" dirty="0"/>
              <a:t>?</a:t>
            </a:r>
          </a:p>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4</a:t>
            </a:fld>
            <a:endParaRPr lang="zh-TW" altLang="en-US"/>
          </a:p>
        </p:txBody>
      </p:sp>
    </p:spTree>
    <p:extLst>
      <p:ext uri="{BB962C8B-B14F-4D97-AF65-F5344CB8AC3E}">
        <p14:creationId xmlns:p14="http://schemas.microsoft.com/office/powerpoint/2010/main" val="429164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a:t>解決方法就是裡用統計模型 </a:t>
            </a:r>
            <a:r>
              <a:rPr lang="en-US" altLang="zh-TW" dirty="0"/>
              <a:t>Statistical model</a:t>
            </a:r>
            <a:r>
              <a:rPr lang="zh-TW" altLang="en-US" dirty="0"/>
              <a:t>，</a:t>
            </a:r>
            <a:endParaRPr lang="en-US" altLang="zh-TW" dirty="0"/>
          </a:p>
          <a:p>
            <a:endParaRPr lang="en-US" altLang="zh-TW" dirty="0"/>
          </a:p>
          <a:p>
            <a:r>
              <a:rPr lang="zh-TW" altLang="en-US" dirty="0"/>
              <a:t>這個方法會使用到快速傅立葉轉換 </a:t>
            </a:r>
            <a:r>
              <a:rPr lang="en-US" altLang="zh-TW" dirty="0"/>
              <a:t>fast Fourier transform, FFT** </a:t>
            </a:r>
            <a:r>
              <a:rPr lang="zh-TW" altLang="en-US" dirty="0"/>
              <a:t>和 **海洋頻譜 </a:t>
            </a:r>
            <a:r>
              <a:rPr lang="en-US" altLang="zh-TW" dirty="0"/>
              <a:t>Oceanographic Spectrum</a:t>
            </a:r>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5</a:t>
            </a:fld>
            <a:endParaRPr lang="zh-TW" altLang="en-US"/>
          </a:p>
        </p:txBody>
      </p:sp>
    </p:spTree>
    <p:extLst>
      <p:ext uri="{BB962C8B-B14F-4D97-AF65-F5344CB8AC3E}">
        <p14:creationId xmlns:p14="http://schemas.microsoft.com/office/powerpoint/2010/main" val="387318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a:t>我們知道傅立葉轉換能夠把資料</a:t>
            </a:r>
            <a:r>
              <a:rPr lang="zh-TW" altLang="en-US" b="0" i="0" dirty="0">
                <a:solidFill>
                  <a:srgbClr val="5D686F"/>
                </a:solidFill>
                <a:effectLst/>
                <a:latin typeface="Merriweather" panose="020B0604020202020204" pitchFamily="2" charset="0"/>
              </a:rPr>
              <a:t>從</a:t>
            </a:r>
            <a:r>
              <a:rPr lang="zh-TW" altLang="en-US" b="1" i="0" dirty="0">
                <a:solidFill>
                  <a:srgbClr val="5D686F"/>
                </a:solidFill>
                <a:effectLst/>
                <a:latin typeface="Merriweather" panose="020B0604020202020204" pitchFamily="2" charset="0"/>
              </a:rPr>
              <a:t>時域波形</a:t>
            </a:r>
            <a:r>
              <a:rPr lang="zh-TW" altLang="en-US" b="0" i="0" dirty="0">
                <a:solidFill>
                  <a:srgbClr val="5D686F"/>
                </a:solidFill>
                <a:effectLst/>
                <a:latin typeface="Merriweather" panose="020B0604020202020204" pitchFamily="2" charset="0"/>
              </a:rPr>
              <a:t>轉換到</a:t>
            </a:r>
            <a:r>
              <a:rPr lang="zh-TW" altLang="en-US" b="1" i="0" dirty="0">
                <a:solidFill>
                  <a:srgbClr val="5D686F"/>
                </a:solidFill>
                <a:effectLst/>
                <a:latin typeface="Merriweather" panose="020B0604020202020204" pitchFamily="2" charset="0"/>
              </a:rPr>
              <a:t>頻譜</a:t>
            </a:r>
            <a:r>
              <a:rPr lang="zh-TW" altLang="en-US" b="0" i="0" dirty="0">
                <a:solidFill>
                  <a:srgbClr val="5D686F"/>
                </a:solidFill>
                <a:effectLst/>
                <a:latin typeface="Merriweather" panose="020B0604020202020204" pitchFamily="2" charset="0"/>
              </a:rPr>
              <a:t>，</a:t>
            </a:r>
            <a:r>
              <a:rPr lang="zh-TW" altLang="en-US" b="1" i="0" dirty="0">
                <a:solidFill>
                  <a:srgbClr val="5D686F"/>
                </a:solidFill>
                <a:effectLst/>
                <a:latin typeface="Merriweather" panose="020B0604020202020204" pitchFamily="2" charset="0"/>
              </a:rPr>
              <a:t>頻譜</a:t>
            </a:r>
            <a:r>
              <a:rPr lang="zh-TW" altLang="en-US" b="0" i="0" dirty="0">
                <a:solidFill>
                  <a:srgbClr val="5D686F"/>
                </a:solidFill>
                <a:effectLst/>
                <a:latin typeface="Merriweather" panose="020B0604020202020204" pitchFamily="2" charset="0"/>
              </a:rPr>
              <a:t>所呈現的是，各種頻率的波重疊而成的合成波中，某一頻率上能量集中的程度，簡單的講就是在一個複雜的波形裡，哪些頻率的波佔了哪些多少比例的感覺</a:t>
            </a:r>
            <a:endParaRPr lang="en-US" altLang="zh-TW" b="0" i="0" dirty="0">
              <a:solidFill>
                <a:srgbClr val="5D686F"/>
              </a:solidFill>
              <a:effectLst/>
              <a:latin typeface="Merriweather" panose="020B0604020202020204" pitchFamily="2" charset="0"/>
            </a:endParaRPr>
          </a:p>
          <a:p>
            <a:endParaRPr lang="en-US" altLang="zh-TW" b="0" i="0" dirty="0">
              <a:solidFill>
                <a:srgbClr val="5D686F"/>
              </a:solidFill>
              <a:effectLst/>
              <a:latin typeface="Merriweather" panose="020B0604020202020204" pitchFamily="2" charset="0"/>
            </a:endParaRPr>
          </a:p>
          <a:p>
            <a:r>
              <a:rPr lang="zh-TW" altLang="en-US" b="0" i="0" dirty="0">
                <a:solidFill>
                  <a:srgbClr val="5D686F"/>
                </a:solidFill>
                <a:effectLst/>
                <a:latin typeface="Merriweather" panose="020B0604020202020204" pitchFamily="2" charset="0"/>
              </a:rPr>
              <a:t>而 </a:t>
            </a:r>
            <a:r>
              <a:rPr lang="en-US" altLang="zh-TW" b="0" i="0" dirty="0">
                <a:solidFill>
                  <a:srgbClr val="5D686F"/>
                </a:solidFill>
                <a:effectLst/>
                <a:latin typeface="Merriweather" panose="020B0604020202020204" pitchFamily="2" charset="0"/>
              </a:rPr>
              <a:t>inverse Fourier transform </a:t>
            </a:r>
            <a:r>
              <a:rPr lang="zh-TW" altLang="en-US" b="0" i="0" dirty="0">
                <a:solidFill>
                  <a:srgbClr val="5D686F"/>
                </a:solidFill>
                <a:effectLst/>
                <a:latin typeface="Merriweather" panose="020B0604020202020204" pitchFamily="2" charset="0"/>
              </a:rPr>
              <a:t>可以將</a:t>
            </a:r>
            <a:r>
              <a:rPr lang="zh-TW" altLang="en-US" b="1" i="0" dirty="0">
                <a:solidFill>
                  <a:srgbClr val="5D686F"/>
                </a:solidFill>
                <a:effectLst/>
                <a:latin typeface="Merriweather" panose="020B0604020202020204" pitchFamily="2" charset="0"/>
              </a:rPr>
              <a:t>頻譜轉回時域波形，那我們能否有一個海浪的頻譜，將海浪的頻譜經過 </a:t>
            </a:r>
            <a:r>
              <a:rPr lang="en-US" altLang="zh-TW" b="0" i="0" dirty="0">
                <a:solidFill>
                  <a:srgbClr val="5D686F"/>
                </a:solidFill>
                <a:effectLst/>
                <a:latin typeface="Merriweather" panose="020B0604020202020204" pitchFamily="2" charset="0"/>
              </a:rPr>
              <a:t>inverse Fourier transform </a:t>
            </a:r>
            <a:r>
              <a:rPr lang="zh-TW" altLang="en-US" b="0" i="0" dirty="0">
                <a:solidFill>
                  <a:srgbClr val="5D686F"/>
                </a:solidFill>
                <a:effectLst/>
                <a:latin typeface="Merriweather" panose="020B0604020202020204" pitchFamily="2" charset="0"/>
              </a:rPr>
              <a:t>後得到海浪的波形</a:t>
            </a:r>
            <a:r>
              <a:rPr lang="en-US" altLang="zh-TW" b="0" i="0" dirty="0">
                <a:solidFill>
                  <a:srgbClr val="5D686F"/>
                </a:solidFill>
                <a:effectLst/>
                <a:latin typeface="Merriweather" panose="020B0604020202020204" pitchFamily="2" charset="0"/>
              </a:rPr>
              <a:t>?</a:t>
            </a:r>
          </a:p>
          <a:p>
            <a:endParaRPr lang="en-US" altLang="zh-TW" b="0" i="0" dirty="0">
              <a:solidFill>
                <a:srgbClr val="5D686F"/>
              </a:solidFill>
              <a:effectLst/>
              <a:latin typeface="Merriweather" panose="020B0604020202020204" pitchFamily="2" charset="0"/>
            </a:endParaRPr>
          </a:p>
          <a:p>
            <a:endParaRPr lang="zh-TW" altLang="en-US"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6</a:t>
            </a:fld>
            <a:endParaRPr lang="zh-TW" altLang="en-US"/>
          </a:p>
        </p:txBody>
      </p:sp>
    </p:spTree>
    <p:extLst>
      <p:ext uri="{BB962C8B-B14F-4D97-AF65-F5344CB8AC3E}">
        <p14:creationId xmlns:p14="http://schemas.microsoft.com/office/powerpoint/2010/main" val="2852289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a:t>答案是可以，這就是為什麼這方法叫做統計模型，因為他使用已經測量分析好的頻譜去生成海浪的波形</a:t>
            </a:r>
            <a:endParaRPr lang="en-US" altLang="zh-TW" dirty="0"/>
          </a:p>
          <a:p>
            <a:endParaRPr lang="en-US" altLang="zh-TW" dirty="0"/>
          </a:p>
          <a:p>
            <a:r>
              <a:rPr lang="zh-TW" altLang="en-US" dirty="0"/>
              <a:t>我們的 </a:t>
            </a:r>
            <a:r>
              <a:rPr lang="en-US" altLang="zh-TW" dirty="0"/>
              <a:t>project </a:t>
            </a:r>
            <a:r>
              <a:rPr lang="zh-TW" altLang="en-US" dirty="0"/>
              <a:t>使用的是 </a:t>
            </a:r>
            <a:r>
              <a:rPr lang="en-US" altLang="zh-TW" dirty="0"/>
              <a:t>Phillips spectrum</a:t>
            </a:r>
            <a:r>
              <a:rPr lang="zh-TW" altLang="en-US" dirty="0"/>
              <a:t>，此頻譜描述的是因為風而生成的海浪的波形，</a:t>
            </a:r>
            <a:r>
              <a:rPr lang="en-US" altLang="zh-TW" dirty="0"/>
              <a:t>k </a:t>
            </a:r>
            <a:r>
              <a:rPr lang="zh-TW" altLang="en-US" dirty="0"/>
              <a:t>是波長，也代表波的行進方向， </a:t>
            </a:r>
            <a:r>
              <a:rPr lang="en-US" altLang="zh-TW" dirty="0"/>
              <a:t>omega </a:t>
            </a:r>
            <a:r>
              <a:rPr lang="zh-TW" altLang="en-US" dirty="0"/>
              <a:t>是風的方向</a:t>
            </a:r>
            <a:endParaRPr lang="en-US" altLang="zh-TW" dirty="0"/>
          </a:p>
          <a:p>
            <a:endParaRPr lang="en-US" altLang="zh-TW" dirty="0"/>
          </a:p>
          <a:p>
            <a:r>
              <a:rPr lang="zh-TW" altLang="en-US" dirty="0"/>
              <a:t>也有許多不同的頻譜，每個頻譜描述的波形，公式參數，假設的海浪形成原因都不一樣</a:t>
            </a:r>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7</a:t>
            </a:fld>
            <a:endParaRPr lang="zh-TW" altLang="en-US"/>
          </a:p>
        </p:txBody>
      </p:sp>
    </p:spTree>
    <p:extLst>
      <p:ext uri="{BB962C8B-B14F-4D97-AF65-F5344CB8AC3E}">
        <p14:creationId xmlns:p14="http://schemas.microsoft.com/office/powerpoint/2010/main" val="888944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a:t>所以模擬海浪波型的作法就是每一個 </a:t>
            </a:r>
            <a:r>
              <a:rPr lang="en-US" altLang="zh-TW" dirty="0"/>
              <a:t>frame </a:t>
            </a:r>
            <a:r>
              <a:rPr lang="zh-TW" altLang="en-US" dirty="0"/>
              <a:t>都用 </a:t>
            </a:r>
            <a:r>
              <a:rPr lang="en-US" altLang="zh-TW" sz="1200" b="1" dirty="0">
                <a:solidFill>
                  <a:schemeClr val="accent1"/>
                </a:solidFill>
                <a:latin typeface="+mn-lt"/>
                <a:ea typeface="+mn-ea"/>
              </a:rPr>
              <a:t>Inverse Fourier Transform</a:t>
            </a:r>
            <a:r>
              <a:rPr lang="en-US" altLang="zh-TW" dirty="0"/>
              <a:t> </a:t>
            </a:r>
            <a:r>
              <a:rPr lang="zh-TW" altLang="en-US" dirty="0"/>
              <a:t>去計算 </a:t>
            </a:r>
            <a:r>
              <a:rPr lang="en-US" altLang="zh-TW" dirty="0"/>
              <a:t>vertex </a:t>
            </a:r>
            <a:r>
              <a:rPr lang="zh-TW" altLang="en-US" dirty="0"/>
              <a:t>的 </a:t>
            </a:r>
            <a:r>
              <a:rPr lang="en-US" altLang="zh-TW" dirty="0"/>
              <a:t>height map</a:t>
            </a:r>
            <a:r>
              <a:rPr lang="zh-TW" altLang="en-US" dirty="0"/>
              <a:t> 和 </a:t>
            </a:r>
            <a:r>
              <a:rPr lang="en-US" altLang="zh-TW" dirty="0"/>
              <a:t>normal map</a:t>
            </a:r>
            <a:r>
              <a:rPr lang="zh-TW" altLang="en-US" dirty="0"/>
              <a:t>，</a:t>
            </a:r>
            <a:endParaRPr lang="en-US" altLang="zh-TW" dirty="0"/>
          </a:p>
          <a:p>
            <a:endParaRPr lang="en-US" altLang="zh-TW" dirty="0"/>
          </a:p>
          <a:p>
            <a:r>
              <a:rPr lang="zh-TW" altLang="en-US" dirty="0"/>
              <a:t>再從 </a:t>
            </a:r>
            <a:r>
              <a:rPr lang="en-US" altLang="zh-TW" dirty="0"/>
              <a:t>shader </a:t>
            </a:r>
            <a:r>
              <a:rPr lang="zh-TW" altLang="en-US" dirty="0"/>
              <a:t>計算 </a:t>
            </a:r>
            <a:r>
              <a:rPr lang="en-US" altLang="zh-TW" dirty="0"/>
              <a:t>lighting</a:t>
            </a:r>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8</a:t>
            </a:fld>
            <a:endParaRPr lang="zh-TW" altLang="en-US"/>
          </a:p>
        </p:txBody>
      </p:sp>
    </p:spTree>
    <p:extLst>
      <p:ext uri="{BB962C8B-B14F-4D97-AF65-F5344CB8AC3E}">
        <p14:creationId xmlns:p14="http://schemas.microsoft.com/office/powerpoint/2010/main" val="297698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en-US" altLang="zh-TW" dirty="0"/>
          </a:p>
        </p:txBody>
      </p:sp>
      <p:sp>
        <p:nvSpPr>
          <p:cNvPr id="4" name="投影片編號版面配置區 3"/>
          <p:cNvSpPr>
            <a:spLocks noGrp="1"/>
          </p:cNvSpPr>
          <p:nvPr>
            <p:ph type="sldNum" sz="quarter" idx="10"/>
          </p:nvPr>
        </p:nvSpPr>
        <p:spPr/>
        <p:txBody>
          <a:bodyPr/>
          <a:lstStyle/>
          <a:p>
            <a:fld id="{98F445FD-9DC0-4D75-83B1-4B41302B19AB}" type="slidenum">
              <a:rPr lang="zh-TW" altLang="en-US" smtClean="0"/>
              <a:pPr/>
              <a:t>9</a:t>
            </a:fld>
            <a:endParaRPr lang="zh-TW" altLang="en-US"/>
          </a:p>
        </p:txBody>
      </p:sp>
    </p:spTree>
    <p:extLst>
      <p:ext uri="{BB962C8B-B14F-4D97-AF65-F5344CB8AC3E}">
        <p14:creationId xmlns:p14="http://schemas.microsoft.com/office/powerpoint/2010/main" val="11414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32"/>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53CFAE5A-F5EC-422B-9ED5-D6D6A401CB4D}" type="datetime1">
              <a:rPr lang="zh-CN" altLang="en-US" smtClean="0"/>
              <a:pPr/>
              <a:t>2022/1/4</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p>
            <a:endParaRPr lang="zh-CN" altLang="zh-CN"/>
          </a:p>
        </p:txBody>
      </p:sp>
      <p:sp>
        <p:nvSpPr>
          <p:cNvPr id="6" name="投影片編號版面配置區 5"/>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883A2ED-20E0-4B5F-9FDC-F8AD264DD0D2}" type="datetime1">
              <a:rPr lang="zh-CN" altLang="en-US" smtClean="0"/>
              <a:pPr/>
              <a:t>2022/1/4</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p>
            <a:endParaRPr lang="zh-CN" altLang="zh-CN"/>
          </a:p>
        </p:txBody>
      </p:sp>
      <p:sp>
        <p:nvSpPr>
          <p:cNvPr id="6" name="投影片編號版面配置區 5"/>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1785600" y="274639"/>
            <a:ext cx="36576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12800" y="274639"/>
            <a:ext cx="107696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98A50C7-3BE2-4E66-9514-37E7EDDA8E4B}" type="datetime1">
              <a:rPr lang="zh-CN" altLang="en-US" smtClean="0"/>
              <a:pPr/>
              <a:t>2022/1/4</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p>
            <a:endParaRPr lang="zh-CN" altLang="zh-CN"/>
          </a:p>
        </p:txBody>
      </p:sp>
      <p:sp>
        <p:nvSpPr>
          <p:cNvPr id="6" name="投影片編號版面配置區 5"/>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93B4BB9-1E18-4DB5-ADC1-05118926992C}" type="datetime1">
              <a:rPr lang="zh-CN" altLang="en-US" smtClean="0"/>
              <a:pPr/>
              <a:t>2022/1/4</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p>
            <a:endParaRPr lang="zh-CN" altLang="zh-CN"/>
          </a:p>
        </p:txBody>
      </p:sp>
      <p:sp>
        <p:nvSpPr>
          <p:cNvPr id="6" name="投影片編號版面配置區 5"/>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7"/>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8B251C0-9E68-4623-A1A9-90F55A33170E}" type="datetime1">
              <a:rPr lang="zh-CN" altLang="en-US" smtClean="0"/>
              <a:pPr/>
              <a:t>2022/1/4</a:t>
            </a:fld>
            <a:endParaRPr lang="zh-CN" altLang="en-US" sz="1800">
              <a:solidFill>
                <a:schemeClr val="tx1"/>
              </a:solidFill>
            </a:endParaRPr>
          </a:p>
        </p:txBody>
      </p:sp>
      <p:sp>
        <p:nvSpPr>
          <p:cNvPr id="5" name="頁尾版面配置區 4"/>
          <p:cNvSpPr>
            <a:spLocks noGrp="1"/>
          </p:cNvSpPr>
          <p:nvPr>
            <p:ph type="ftr" sz="quarter" idx="11"/>
          </p:nvPr>
        </p:nvSpPr>
        <p:spPr/>
        <p:txBody>
          <a:bodyPr/>
          <a:lstStyle/>
          <a:p>
            <a:endParaRPr lang="zh-CN" altLang="zh-CN"/>
          </a:p>
        </p:txBody>
      </p:sp>
      <p:sp>
        <p:nvSpPr>
          <p:cNvPr id="6" name="投影片編號版面配置區 5"/>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12800" y="1600204"/>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8229600" y="1600204"/>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CDE004B2-1527-4217-A76A-4FA1D2034535}" type="datetime1">
              <a:rPr lang="zh-CN" altLang="en-US" smtClean="0"/>
              <a:pPr/>
              <a:t>2022/1/4</a:t>
            </a:fld>
            <a:endParaRPr lang="zh-CN" altLang="en-US" sz="1800">
              <a:solidFill>
                <a:schemeClr val="tx1"/>
              </a:solidFill>
            </a:endParaRPr>
          </a:p>
        </p:txBody>
      </p:sp>
      <p:sp>
        <p:nvSpPr>
          <p:cNvPr id="6" name="頁尾版面配置區 5"/>
          <p:cNvSpPr>
            <a:spLocks noGrp="1"/>
          </p:cNvSpPr>
          <p:nvPr>
            <p:ph type="ftr" sz="quarter" idx="11"/>
          </p:nvPr>
        </p:nvSpPr>
        <p:spPr/>
        <p:txBody>
          <a:bodyPr/>
          <a:lstStyle/>
          <a:p>
            <a:endParaRPr lang="zh-CN" altLang="zh-CN"/>
          </a:p>
        </p:txBody>
      </p:sp>
      <p:sp>
        <p:nvSpPr>
          <p:cNvPr id="7" name="投影片編號版面配置區 6"/>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EB32A5C5-7EEB-4A83-8DEC-CC67EA5FA7C3}" type="datetime1">
              <a:rPr lang="zh-CN" altLang="en-US" smtClean="0"/>
              <a:pPr/>
              <a:t>2022/1/4</a:t>
            </a:fld>
            <a:endParaRPr lang="zh-CN" altLang="en-US" sz="1800">
              <a:solidFill>
                <a:schemeClr val="tx1"/>
              </a:solidFill>
            </a:endParaRPr>
          </a:p>
        </p:txBody>
      </p:sp>
      <p:sp>
        <p:nvSpPr>
          <p:cNvPr id="8" name="頁尾版面配置區 7"/>
          <p:cNvSpPr>
            <a:spLocks noGrp="1"/>
          </p:cNvSpPr>
          <p:nvPr>
            <p:ph type="ftr" sz="quarter" idx="11"/>
          </p:nvPr>
        </p:nvSpPr>
        <p:spPr/>
        <p:txBody>
          <a:bodyPr/>
          <a:lstStyle/>
          <a:p>
            <a:endParaRPr lang="zh-CN" altLang="zh-CN"/>
          </a:p>
        </p:txBody>
      </p:sp>
      <p:sp>
        <p:nvSpPr>
          <p:cNvPr id="9" name="投影片編號版面配置區 8"/>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1771CBCB-5DA9-4B89-95C2-C37E78EE77AE}" type="datetime1">
              <a:rPr lang="zh-CN" altLang="en-US" smtClean="0"/>
              <a:pPr/>
              <a:t>2022/1/4</a:t>
            </a:fld>
            <a:endParaRPr lang="zh-CN" altLang="en-US" sz="1800">
              <a:solidFill>
                <a:schemeClr val="tx1"/>
              </a:solidFill>
            </a:endParaRPr>
          </a:p>
        </p:txBody>
      </p:sp>
      <p:sp>
        <p:nvSpPr>
          <p:cNvPr id="4" name="頁尾版面配置區 3"/>
          <p:cNvSpPr>
            <a:spLocks noGrp="1"/>
          </p:cNvSpPr>
          <p:nvPr>
            <p:ph type="ftr" sz="quarter" idx="11"/>
          </p:nvPr>
        </p:nvSpPr>
        <p:spPr/>
        <p:txBody>
          <a:bodyPr/>
          <a:lstStyle/>
          <a:p>
            <a:endParaRPr lang="zh-CN" altLang="zh-CN"/>
          </a:p>
        </p:txBody>
      </p:sp>
      <p:sp>
        <p:nvSpPr>
          <p:cNvPr id="5" name="投影片編號版面配置區 4"/>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7DD1AB9-1991-466E-9E15-F12C8EF5773A}" type="datetime1">
              <a:rPr lang="zh-CN" altLang="en-US" smtClean="0"/>
              <a:pPr/>
              <a:t>2022/1/4</a:t>
            </a:fld>
            <a:endParaRPr lang="zh-CN" altLang="en-US" sz="1800">
              <a:solidFill>
                <a:schemeClr val="tx1"/>
              </a:solidFill>
            </a:endParaRPr>
          </a:p>
        </p:txBody>
      </p:sp>
      <p:sp>
        <p:nvSpPr>
          <p:cNvPr id="3" name="頁尾版面配置區 2"/>
          <p:cNvSpPr>
            <a:spLocks noGrp="1"/>
          </p:cNvSpPr>
          <p:nvPr>
            <p:ph type="ftr" sz="quarter" idx="11"/>
          </p:nvPr>
        </p:nvSpPr>
        <p:spPr/>
        <p:txBody>
          <a:bodyPr/>
          <a:lstStyle/>
          <a:p>
            <a:endParaRPr lang="zh-CN" altLang="zh-CN"/>
          </a:p>
        </p:txBody>
      </p:sp>
      <p:sp>
        <p:nvSpPr>
          <p:cNvPr id="4" name="投影片編號版面配置區 3"/>
          <p:cNvSpPr>
            <a:spLocks noGrp="1"/>
          </p:cNvSpPr>
          <p:nvPr>
            <p:ph type="sldNum" sz="quarter" idx="12"/>
          </p:nvPr>
        </p:nvSpPr>
        <p:spPr/>
        <p:txBody>
          <a:bodyPr/>
          <a:lstStyle/>
          <a:p>
            <a:fld id="{40098039-B6A4-4C6A-B817-E7B956E07F54}" type="slidenum">
              <a:rPr lang="zh-CN" altLang="en-US" smtClean="0"/>
              <a:pPr/>
              <a:t>‹#›</a:t>
            </a:fld>
            <a:endParaRPr lang="zh-CN" altLang="en-US" sz="18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3"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1BE59876-DB9B-49A7-9D50-568412830760}" type="datetime1">
              <a:rPr lang="zh-CN" altLang="en-US" smtClean="0"/>
              <a:pPr/>
              <a:t>2022/1/4</a:t>
            </a:fld>
            <a:endParaRPr lang="zh-CN" altLang="en-US" sz="1800">
              <a:solidFill>
                <a:schemeClr val="tx1"/>
              </a:solidFill>
            </a:endParaRPr>
          </a:p>
        </p:txBody>
      </p:sp>
      <p:sp>
        <p:nvSpPr>
          <p:cNvPr id="6" name="頁尾版面配置區 5"/>
          <p:cNvSpPr>
            <a:spLocks noGrp="1"/>
          </p:cNvSpPr>
          <p:nvPr>
            <p:ph type="ftr" sz="quarter" idx="11"/>
          </p:nvPr>
        </p:nvSpPr>
        <p:spPr/>
        <p:txBody>
          <a:bodyPr/>
          <a:lstStyle/>
          <a:p>
            <a:endParaRPr lang="zh-CN" altLang="zh-CN"/>
          </a:p>
        </p:txBody>
      </p:sp>
      <p:sp>
        <p:nvSpPr>
          <p:cNvPr id="7" name="投影片編號版面配置區 6"/>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75473C3C-E507-44E6-993A-28067A117B20}" type="datetime1">
              <a:rPr lang="zh-CN" altLang="en-US" smtClean="0"/>
              <a:pPr/>
              <a:t>2022/1/4</a:t>
            </a:fld>
            <a:endParaRPr lang="zh-CN" altLang="en-US" sz="1800">
              <a:solidFill>
                <a:schemeClr val="tx1"/>
              </a:solidFill>
            </a:endParaRPr>
          </a:p>
        </p:txBody>
      </p:sp>
      <p:sp>
        <p:nvSpPr>
          <p:cNvPr id="6" name="頁尾版面配置區 5"/>
          <p:cNvSpPr>
            <a:spLocks noGrp="1"/>
          </p:cNvSpPr>
          <p:nvPr>
            <p:ph type="ftr" sz="quarter" idx="11"/>
          </p:nvPr>
        </p:nvSpPr>
        <p:spPr/>
        <p:txBody>
          <a:bodyPr/>
          <a:lstStyle/>
          <a:p>
            <a:endParaRPr lang="zh-CN" altLang="zh-CN"/>
          </a:p>
        </p:txBody>
      </p:sp>
      <p:sp>
        <p:nvSpPr>
          <p:cNvPr id="7" name="投影片編號版面配置區 6"/>
          <p:cNvSpPr>
            <a:spLocks noGrp="1"/>
          </p:cNvSpPr>
          <p:nvPr>
            <p:ph type="sldNum" sz="quarter" idx="12"/>
          </p:nvPr>
        </p:nvSpPr>
        <p:spPr/>
        <p:txBody>
          <a:bodyPr/>
          <a:lstStyle/>
          <a:p>
            <a:fld id="{CD82C30E-E7B8-4DD5-ADCE-401FE5C3777C}" type="slidenum">
              <a:rPr lang="zh-CN" altLang="en-US" smtClean="0"/>
              <a:pPr/>
              <a:t>‹#›</a:t>
            </a:fld>
            <a:endParaRPr lang="zh-CN" altLang="en-US" sz="18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C4B17E-D622-4D4A-961C-B0E859905BDF}" type="datetime1">
              <a:rPr lang="zh-CN" altLang="en-US" smtClean="0"/>
              <a:pPr/>
              <a:t>2022/1/4</a:t>
            </a:fld>
            <a:endParaRPr lang="zh-CN" altLang="en-US" sz="1800">
              <a:solidFill>
                <a:schemeClr val="tx1"/>
              </a:solidFill>
            </a:endParaRPr>
          </a:p>
        </p:txBody>
      </p:sp>
      <p:sp>
        <p:nvSpPr>
          <p:cNvPr id="5" name="頁尾版面配置區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zh-CN"/>
          </a:p>
        </p:txBody>
      </p:sp>
      <p:sp>
        <p:nvSpPr>
          <p:cNvPr id="6" name="投影片編號版面配置區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2C30E-E7B8-4DD5-ADCE-401FE5C3777C}" type="slidenum">
              <a:rPr lang="zh-CN" altLang="en-US" smtClean="0"/>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ssimp.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www.assimp.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assimp.or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p:txBody>
          <a:bodyPr>
            <a:normAutofit fontScale="90000"/>
          </a:bodyPr>
          <a:lstStyle/>
          <a:p>
            <a:r>
              <a:rPr lang="en-US" altLang="zh-TW" dirty="0"/>
              <a:t>OpenGL Project Demo</a:t>
            </a:r>
            <a:br>
              <a:rPr lang="en-US" altLang="zh-TW" dirty="0"/>
            </a:br>
            <a:br>
              <a:rPr lang="en-US" altLang="zh-TW" dirty="0"/>
            </a:br>
            <a:r>
              <a:rPr lang="zh-TW" altLang="zh-TW" sz="4000" dirty="0">
                <a:latin typeface="標楷體" panose="03000509000000000000" pitchFamily="65" charset="-120"/>
                <a:ea typeface="標楷體" panose="03000509000000000000" pitchFamily="65" charset="-120"/>
              </a:rPr>
              <a:t>海浪粒子系統模擬</a:t>
            </a:r>
            <a:endParaRPr lang="zh-TW" altLang="zh-TW" dirty="0">
              <a:latin typeface="標楷體" panose="03000509000000000000" pitchFamily="65" charset="-120"/>
              <a:ea typeface="標楷體" panose="03000509000000000000" pitchFamily="65" charset="-120"/>
            </a:endParaRPr>
          </a:p>
        </p:txBody>
      </p:sp>
      <p:sp>
        <p:nvSpPr>
          <p:cNvPr id="10" name="副標題 9"/>
          <p:cNvSpPr>
            <a:spLocks noGrp="1"/>
          </p:cNvSpPr>
          <p:nvPr>
            <p:ph type="subTitle" idx="1"/>
          </p:nvPr>
        </p:nvSpPr>
        <p:spPr>
          <a:xfrm>
            <a:off x="0" y="3886199"/>
            <a:ext cx="12191999" cy="2256183"/>
          </a:xfrm>
        </p:spPr>
        <p:txBody>
          <a:bodyPr>
            <a:normAutofit/>
          </a:bodyPr>
          <a:lstStyle/>
          <a:p>
            <a:br>
              <a:rPr lang="en-US" altLang="zh-TW" sz="2400" dirty="0">
                <a:solidFill>
                  <a:schemeClr val="tx1"/>
                </a:solidFill>
              </a:rPr>
            </a:br>
            <a:r>
              <a:rPr lang="zh-TW" altLang="en-US" sz="2400" dirty="0">
                <a:solidFill>
                  <a:schemeClr val="tx1"/>
                </a:solidFill>
                <a:latin typeface="標楷體" panose="03000509000000000000" pitchFamily="65" charset="-120"/>
                <a:ea typeface="標楷體" panose="03000509000000000000" pitchFamily="65" charset="-120"/>
              </a:rPr>
              <a:t>組員  </a:t>
            </a:r>
            <a:endParaRPr lang="en-US" altLang="zh-TW" sz="2400" dirty="0">
              <a:solidFill>
                <a:schemeClr val="tx1"/>
              </a:solidFill>
              <a:latin typeface="標楷體" panose="03000509000000000000" pitchFamily="65" charset="-120"/>
              <a:ea typeface="標楷體" panose="03000509000000000000" pitchFamily="65" charset="-120"/>
            </a:endParaRPr>
          </a:p>
          <a:p>
            <a:r>
              <a:rPr lang="zh-TW" altLang="en-US" sz="2400" dirty="0">
                <a:solidFill>
                  <a:schemeClr val="tx1"/>
                </a:solidFill>
                <a:latin typeface="標楷體" panose="03000509000000000000" pitchFamily="65" charset="-120"/>
                <a:ea typeface="標楷體" panose="03000509000000000000" pitchFamily="65" charset="-120"/>
              </a:rPr>
              <a:t>呂和軒</a:t>
            </a:r>
            <a:endParaRPr lang="en-US" altLang="zh-TW" sz="2400" dirty="0">
              <a:solidFill>
                <a:schemeClr val="tx1"/>
              </a:solidFill>
              <a:latin typeface="標楷體" panose="03000509000000000000" pitchFamily="65" charset="-120"/>
              <a:ea typeface="標楷體" panose="03000509000000000000" pitchFamily="65" charset="-120"/>
            </a:endParaRPr>
          </a:p>
          <a:p>
            <a:r>
              <a:rPr lang="zh-TW" altLang="zh-TW" sz="2400" dirty="0">
                <a:solidFill>
                  <a:schemeClr val="tx1"/>
                </a:solidFill>
                <a:latin typeface="標楷體" panose="03000509000000000000" pitchFamily="65" charset="-120"/>
                <a:ea typeface="標楷體" panose="03000509000000000000" pitchFamily="65" charset="-120"/>
              </a:rPr>
              <a:t>王家均</a:t>
            </a:r>
            <a:endParaRPr lang="en-US" altLang="zh-TW" sz="2400" dirty="0">
              <a:solidFill>
                <a:schemeClr val="tx1"/>
              </a:solidFill>
              <a:latin typeface="標楷體" panose="03000509000000000000" pitchFamily="65" charset="-120"/>
              <a:ea typeface="標楷體" panose="03000509000000000000" pitchFamily="65" charset="-120"/>
            </a:endParaRPr>
          </a:p>
          <a:p>
            <a:r>
              <a:rPr lang="zh-TW" altLang="zh-TW" sz="2400" dirty="0">
                <a:solidFill>
                  <a:schemeClr val="tx1"/>
                </a:solidFill>
                <a:latin typeface="標楷體" panose="03000509000000000000" pitchFamily="65" charset="-120"/>
                <a:ea typeface="標楷體" panose="03000509000000000000" pitchFamily="65" charset="-120"/>
              </a:rPr>
              <a:t>簡嘉均</a:t>
            </a:r>
          </a:p>
          <a:p>
            <a:endParaRPr lang="en-US" altLang="zh-TW" sz="2400" dirty="0">
              <a:solidFill>
                <a:schemeClr val="tx1"/>
              </a:solidFill>
              <a:latin typeface="標楷體" panose="03000509000000000000" pitchFamily="65" charset="-120"/>
              <a:ea typeface="標楷體" panose="03000509000000000000" pitchFamily="65" charset="-120"/>
            </a:endParaRPr>
          </a:p>
          <a:p>
            <a:endParaRPr lang="zh-TW" altLang="en-US" sz="2800" dirty="0">
              <a:solidFill>
                <a:schemeClr val="tx1"/>
              </a:solidFill>
              <a:latin typeface="標楷體" panose="03000509000000000000" pitchFamily="65" charset="-120"/>
              <a:ea typeface="標楷體" panose="03000509000000000000" pitchFamily="65" charset="-120"/>
              <a:cs typeface="+mj-cs"/>
            </a:endParaRPr>
          </a:p>
        </p:txBody>
      </p:sp>
      <p:sp>
        <p:nvSpPr>
          <p:cNvPr id="6" name="日期版面配置區 5"/>
          <p:cNvSpPr>
            <a:spLocks noGrp="1"/>
          </p:cNvSpPr>
          <p:nvPr>
            <p:ph type="dt" sz="half" idx="10"/>
          </p:nvPr>
        </p:nvSpPr>
        <p:spPr>
          <a:xfrm>
            <a:off x="9347200" y="6492875"/>
            <a:ext cx="2844800" cy="365125"/>
          </a:xfrm>
        </p:spPr>
        <p:txBody>
          <a:bodyPr/>
          <a:lstStyle/>
          <a:p>
            <a:pPr algn="r"/>
            <a:fld id="{53CFAE5A-F5EC-422B-9ED5-D6D6A401CB4D}" type="datetime1">
              <a:rPr lang="zh-CN" altLang="en-US" smtClean="0"/>
              <a:pPr algn="r"/>
              <a:t>2022/1/4</a:t>
            </a:fld>
            <a:endParaRPr lang="zh-CN" altLang="en-US" sz="18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dirty="0"/>
              <a:t>Model Loading  </a:t>
            </a:r>
            <a:endParaRPr lang="en-US" altLang="zh-TW" dirty="0">
              <a:hlinkClick r:id="rId3"/>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a:t>Realistic Model		Software : Blender, 3DS Max, Maya</a:t>
            </a:r>
          </a:p>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10</a:t>
            </a:fld>
            <a:endParaRPr lang="zh-CN" altLang="en-US" sz="1800">
              <a:solidFill>
                <a:schemeClr val="tx1"/>
              </a:solidFill>
            </a:endParaRPr>
          </a:p>
        </p:txBody>
      </p:sp>
      <p:pic>
        <p:nvPicPr>
          <p:cNvPr id="6" name="圖片 5">
            <a:extLst>
              <a:ext uri="{FF2B5EF4-FFF2-40B4-BE49-F238E27FC236}">
                <a16:creationId xmlns:a16="http://schemas.microsoft.com/office/drawing/2014/main" id="{D0B69544-8B9F-45AE-80A6-6805EFACB8FE}"/>
              </a:ext>
            </a:extLst>
          </p:cNvPr>
          <p:cNvPicPr>
            <a:picLocks noChangeAspect="1"/>
          </p:cNvPicPr>
          <p:nvPr/>
        </p:nvPicPr>
        <p:blipFill>
          <a:blip r:embed="rId4"/>
          <a:stretch>
            <a:fillRect/>
          </a:stretch>
        </p:blipFill>
        <p:spPr>
          <a:xfrm>
            <a:off x="517796" y="2189905"/>
            <a:ext cx="4027759" cy="4214785"/>
          </a:xfrm>
          <a:prstGeom prst="rect">
            <a:avLst/>
          </a:prstGeom>
        </p:spPr>
      </p:pic>
      <p:pic>
        <p:nvPicPr>
          <p:cNvPr id="3" name="圖片 2">
            <a:extLst>
              <a:ext uri="{FF2B5EF4-FFF2-40B4-BE49-F238E27FC236}">
                <a16:creationId xmlns:a16="http://schemas.microsoft.com/office/drawing/2014/main" id="{56A85016-6EA8-481B-8B2A-D19BF434490C}"/>
              </a:ext>
            </a:extLst>
          </p:cNvPr>
          <p:cNvPicPr>
            <a:picLocks noChangeAspect="1"/>
          </p:cNvPicPr>
          <p:nvPr/>
        </p:nvPicPr>
        <p:blipFill>
          <a:blip r:embed="rId5"/>
          <a:stretch>
            <a:fillRect/>
          </a:stretch>
        </p:blipFill>
        <p:spPr>
          <a:xfrm>
            <a:off x="5182954" y="2564627"/>
            <a:ext cx="4348396" cy="3159091"/>
          </a:xfrm>
          <a:prstGeom prst="rect">
            <a:avLst/>
          </a:prstGeom>
        </p:spPr>
      </p:pic>
      <p:pic>
        <p:nvPicPr>
          <p:cNvPr id="8" name="圖片 7">
            <a:extLst>
              <a:ext uri="{FF2B5EF4-FFF2-40B4-BE49-F238E27FC236}">
                <a16:creationId xmlns:a16="http://schemas.microsoft.com/office/drawing/2014/main" id="{F6948700-C9A4-4696-8252-8FEE74405CD1}"/>
              </a:ext>
            </a:extLst>
          </p:cNvPr>
          <p:cNvPicPr>
            <a:picLocks noChangeAspect="1"/>
          </p:cNvPicPr>
          <p:nvPr/>
        </p:nvPicPr>
        <p:blipFill>
          <a:blip r:embed="rId6"/>
          <a:stretch>
            <a:fillRect/>
          </a:stretch>
        </p:blipFill>
        <p:spPr>
          <a:xfrm>
            <a:off x="9887003" y="2189905"/>
            <a:ext cx="1562318" cy="4429743"/>
          </a:xfrm>
          <a:prstGeom prst="rect">
            <a:avLst/>
          </a:prstGeom>
        </p:spPr>
      </p:pic>
    </p:spTree>
    <p:extLst>
      <p:ext uri="{BB962C8B-B14F-4D97-AF65-F5344CB8AC3E}">
        <p14:creationId xmlns:p14="http://schemas.microsoft.com/office/powerpoint/2010/main" val="2445467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en-US" altLang="zh-TW" dirty="0"/>
              <a:t>Model Loading - OBJ </a:t>
            </a:r>
            <a:endParaRPr lang="en-US" altLang="zh-TW" dirty="0">
              <a:hlinkClick r:id="rId3"/>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a:t>Model Type File ex. Obj</a:t>
            </a:r>
            <a:r>
              <a:rPr lang="zh-TW" altLang="en-US" sz="2800" dirty="0"/>
              <a:t>檔</a:t>
            </a:r>
            <a:r>
              <a:rPr lang="en-US" altLang="zh-TW" sz="2800" dirty="0"/>
              <a:t>,STL</a:t>
            </a:r>
            <a:r>
              <a:rPr lang="zh-TW" altLang="en-US" sz="2800" dirty="0"/>
              <a:t>檔</a:t>
            </a:r>
            <a:r>
              <a:rPr lang="en-US" altLang="zh-TW" sz="2800" dirty="0"/>
              <a:t>(</a:t>
            </a:r>
            <a:r>
              <a:rPr lang="zh-TW" altLang="en-US" sz="2800" dirty="0"/>
              <a:t>右為</a:t>
            </a:r>
            <a:r>
              <a:rPr lang="en-US" altLang="zh-TW" sz="2800" dirty="0"/>
              <a:t>OBJ) </a:t>
            </a:r>
          </a:p>
          <a:p>
            <a:pPr marL="800100" lvl="2" indent="-342900" fontAlgn="auto">
              <a:spcBef>
                <a:spcPct val="20000"/>
              </a:spcBef>
              <a:spcAft>
                <a:spcPts val="0"/>
              </a:spcAft>
              <a:buFont typeface="Arial" pitchFamily="34" charset="0"/>
              <a:buChar char="•"/>
            </a:pPr>
            <a:r>
              <a:rPr lang="en-US" altLang="zh-TW" sz="2800" dirty="0"/>
              <a:t>Vertex Position</a:t>
            </a:r>
          </a:p>
          <a:p>
            <a:pPr marL="800100" lvl="2" indent="-342900" fontAlgn="auto">
              <a:spcBef>
                <a:spcPct val="20000"/>
              </a:spcBef>
              <a:spcAft>
                <a:spcPts val="0"/>
              </a:spcAft>
              <a:buFont typeface="Arial" pitchFamily="34" charset="0"/>
              <a:buChar char="•"/>
            </a:pPr>
            <a:r>
              <a:rPr lang="en-US" altLang="zh-TW" sz="2800" dirty="0"/>
              <a:t>Normal</a:t>
            </a:r>
          </a:p>
          <a:p>
            <a:pPr marL="800100" lvl="2" indent="-342900" fontAlgn="auto">
              <a:spcBef>
                <a:spcPct val="20000"/>
              </a:spcBef>
              <a:spcAft>
                <a:spcPts val="0"/>
              </a:spcAft>
              <a:buFont typeface="Arial" pitchFamily="34" charset="0"/>
              <a:buChar char="•"/>
            </a:pPr>
            <a:r>
              <a:rPr lang="en-US" altLang="zh-TW" sz="2800" dirty="0"/>
              <a:t>Texture Coordination</a:t>
            </a:r>
          </a:p>
          <a:p>
            <a:pPr marL="800100" lvl="2" indent="-342900" fontAlgn="auto">
              <a:spcBef>
                <a:spcPct val="20000"/>
              </a:spcBef>
              <a:spcAft>
                <a:spcPts val="0"/>
              </a:spcAft>
              <a:buFont typeface="Arial" pitchFamily="34" charset="0"/>
              <a:buChar char="•"/>
            </a:pPr>
            <a:r>
              <a:rPr lang="en-US" altLang="zh-TW" sz="2800" dirty="0"/>
              <a:t>Face</a:t>
            </a:r>
          </a:p>
          <a:p>
            <a:pPr marL="800100" lvl="2" indent="-342900" fontAlgn="auto">
              <a:spcBef>
                <a:spcPct val="20000"/>
              </a:spcBef>
              <a:spcAft>
                <a:spcPts val="0"/>
              </a:spcAft>
              <a:buFont typeface="Arial" pitchFamily="34" charset="0"/>
              <a:buChar char="•"/>
            </a:pPr>
            <a:r>
              <a:rPr lang="en-US" altLang="zh-TW" sz="2800" dirty="0"/>
              <a:t>Texture itself or MTL</a:t>
            </a:r>
            <a:r>
              <a:rPr lang="zh-TW" altLang="en-US" sz="2800" dirty="0"/>
              <a:t>檔輔助</a:t>
            </a:r>
            <a:endParaRPr lang="en-US" altLang="zh-TW" sz="2800" dirty="0"/>
          </a:p>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11</a:t>
            </a:fld>
            <a:endParaRPr lang="zh-CN" altLang="en-US" sz="1800">
              <a:solidFill>
                <a:schemeClr val="tx1"/>
              </a:solidFill>
            </a:endParaRPr>
          </a:p>
        </p:txBody>
      </p:sp>
      <p:pic>
        <p:nvPicPr>
          <p:cNvPr id="6" name="圖片 5">
            <a:extLst>
              <a:ext uri="{FF2B5EF4-FFF2-40B4-BE49-F238E27FC236}">
                <a16:creationId xmlns:a16="http://schemas.microsoft.com/office/drawing/2014/main" id="{48495EFA-9C39-4485-9BC7-CA2E127782EE}"/>
              </a:ext>
            </a:extLst>
          </p:cNvPr>
          <p:cNvPicPr>
            <a:picLocks noChangeAspect="1"/>
          </p:cNvPicPr>
          <p:nvPr/>
        </p:nvPicPr>
        <p:blipFill>
          <a:blip r:embed="rId4"/>
          <a:stretch>
            <a:fillRect/>
          </a:stretch>
        </p:blipFill>
        <p:spPr>
          <a:xfrm>
            <a:off x="7829888" y="0"/>
            <a:ext cx="4362112" cy="6858000"/>
          </a:xfrm>
          <a:prstGeom prst="rect">
            <a:avLst/>
          </a:prstGeom>
        </p:spPr>
      </p:pic>
    </p:spTree>
    <p:extLst>
      <p:ext uri="{BB962C8B-B14F-4D97-AF65-F5344CB8AC3E}">
        <p14:creationId xmlns:p14="http://schemas.microsoft.com/office/powerpoint/2010/main" val="210431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2C871CC-924C-42D5-A3B5-B1B5270AC1E9}"/>
              </a:ext>
            </a:extLst>
          </p:cNvPr>
          <p:cNvPicPr>
            <a:picLocks noChangeAspect="1"/>
          </p:cNvPicPr>
          <p:nvPr/>
        </p:nvPicPr>
        <p:blipFill>
          <a:blip r:embed="rId3"/>
          <a:stretch>
            <a:fillRect/>
          </a:stretch>
        </p:blipFill>
        <p:spPr>
          <a:xfrm>
            <a:off x="3463247" y="1835157"/>
            <a:ext cx="8728753" cy="4886325"/>
          </a:xfrm>
          <a:prstGeom prst="rect">
            <a:avLst/>
          </a:prstGeom>
        </p:spPr>
      </p:pic>
      <p:sp>
        <p:nvSpPr>
          <p:cNvPr id="2" name="標題 1"/>
          <p:cNvSpPr>
            <a:spLocks noGrp="1"/>
          </p:cNvSpPr>
          <p:nvPr>
            <p:ph type="title"/>
          </p:nvPr>
        </p:nvSpPr>
        <p:spPr/>
        <p:txBody>
          <a:bodyPr>
            <a:normAutofit/>
          </a:bodyPr>
          <a:lstStyle/>
          <a:p>
            <a:pPr algn="l"/>
            <a:r>
              <a:rPr lang="en-US" altLang="zh-TW" dirty="0"/>
              <a:t>Model Loading -</a:t>
            </a:r>
            <a:r>
              <a:rPr lang="en-US" altLang="zh-TW" dirty="0" err="1"/>
              <a:t>Assimp</a:t>
            </a:r>
            <a:r>
              <a:rPr lang="en-US" altLang="zh-TW" dirty="0"/>
              <a:t> </a:t>
            </a:r>
            <a:endParaRPr lang="en-US" altLang="zh-TW" dirty="0">
              <a:hlinkClick r:id="rId4"/>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err="1"/>
              <a:t>Assimp</a:t>
            </a:r>
            <a:r>
              <a:rPr lang="en-US" altLang="zh-TW" sz="2800" dirty="0"/>
              <a:t> </a:t>
            </a:r>
          </a:p>
          <a:p>
            <a:pPr marL="800100" lvl="2" indent="-342900" fontAlgn="auto">
              <a:spcBef>
                <a:spcPct val="20000"/>
              </a:spcBef>
              <a:spcAft>
                <a:spcPts val="0"/>
              </a:spcAft>
              <a:buFont typeface="Arial" pitchFamily="34" charset="0"/>
              <a:buChar char="•"/>
            </a:pPr>
            <a:r>
              <a:rPr lang="en-US" altLang="zh-TW" sz="2400" dirty="0"/>
              <a:t>Open Asset Import Library</a:t>
            </a:r>
          </a:p>
          <a:p>
            <a:pPr marL="800100" lvl="2" indent="-342900" fontAlgn="auto">
              <a:spcBef>
                <a:spcPct val="20000"/>
              </a:spcBef>
              <a:spcAft>
                <a:spcPts val="0"/>
              </a:spcAft>
              <a:buFont typeface="Arial" pitchFamily="34" charset="0"/>
              <a:buChar char="•"/>
            </a:pPr>
            <a:r>
              <a:rPr lang="zh-TW" altLang="en-US" sz="2400" dirty="0"/>
              <a:t>把</a:t>
            </a:r>
            <a:r>
              <a:rPr lang="en-US" altLang="zh-TW" sz="2400" dirty="0"/>
              <a:t>3D model</a:t>
            </a:r>
            <a:r>
              <a:rPr lang="zh-TW" altLang="en-US" sz="2400" dirty="0"/>
              <a:t>轉成此資料結構</a:t>
            </a:r>
            <a:endParaRPr lang="en-US" altLang="zh-TW" sz="2400" dirty="0"/>
          </a:p>
          <a:p>
            <a:pPr marL="342900" lvl="1" indent="-342900" fontAlgn="auto">
              <a:spcBef>
                <a:spcPct val="20000"/>
              </a:spcBef>
              <a:spcAft>
                <a:spcPts val="0"/>
              </a:spcAft>
              <a:buFont typeface="Arial" pitchFamily="34" charset="0"/>
              <a:buChar char="•"/>
            </a:pPr>
            <a:endParaRPr lang="en-US" altLang="zh-TW" sz="2400" dirty="0"/>
          </a:p>
          <a:p>
            <a:pPr marL="342900" lvl="1" indent="-342900" fontAlgn="auto">
              <a:spcBef>
                <a:spcPct val="20000"/>
              </a:spcBef>
              <a:spcAft>
                <a:spcPts val="0"/>
              </a:spcAft>
              <a:buFont typeface="Arial" pitchFamily="34" charset="0"/>
              <a:buChar char="•"/>
            </a:pPr>
            <a:r>
              <a:rPr lang="en-US" altLang="zh-TW" sz="2400" dirty="0"/>
              <a:t>We need….</a:t>
            </a:r>
          </a:p>
          <a:p>
            <a:pPr marL="800100" lvl="2" indent="-342900" fontAlgn="auto">
              <a:spcBef>
                <a:spcPct val="20000"/>
              </a:spcBef>
              <a:spcAft>
                <a:spcPts val="0"/>
              </a:spcAft>
              <a:buFont typeface="Arial" pitchFamily="34" charset="0"/>
              <a:buChar char="•"/>
            </a:pPr>
            <a:r>
              <a:rPr lang="zh-TW" altLang="en-US" sz="2400" dirty="0"/>
              <a:t>轉成</a:t>
            </a:r>
            <a:r>
              <a:rPr lang="en-US" altLang="zh-TW" sz="2400" dirty="0"/>
              <a:t>OpenGL</a:t>
            </a:r>
            <a:r>
              <a:rPr lang="zh-TW" altLang="en-US" sz="2400" dirty="0"/>
              <a:t> 格式</a:t>
            </a:r>
            <a:endParaRPr lang="en-US" altLang="zh-TW" sz="2400" dirty="0"/>
          </a:p>
          <a:p>
            <a:pPr marL="800100" lvl="2" indent="-342900" fontAlgn="auto">
              <a:spcBef>
                <a:spcPct val="20000"/>
              </a:spcBef>
              <a:spcAft>
                <a:spcPts val="0"/>
              </a:spcAft>
              <a:buFont typeface="Arial" pitchFamily="34" charset="0"/>
              <a:buChar char="•"/>
            </a:pPr>
            <a:endParaRPr lang="en-US" altLang="zh-TW" sz="2400" dirty="0"/>
          </a:p>
          <a:p>
            <a:pPr marL="800100" lvl="2" indent="-342900" fontAlgn="auto">
              <a:spcBef>
                <a:spcPct val="20000"/>
              </a:spcBef>
              <a:spcAft>
                <a:spcPts val="0"/>
              </a:spcAft>
              <a:buFont typeface="Arial" pitchFamily="34" charset="0"/>
              <a:buChar char="•"/>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12</a:t>
            </a:fld>
            <a:endParaRPr lang="zh-CN" altLang="en-US" sz="1800">
              <a:solidFill>
                <a:schemeClr val="tx1"/>
              </a:solidFill>
            </a:endParaRPr>
          </a:p>
        </p:txBody>
      </p:sp>
    </p:spTree>
    <p:extLst>
      <p:ext uri="{BB962C8B-B14F-4D97-AF65-F5344CB8AC3E}">
        <p14:creationId xmlns:p14="http://schemas.microsoft.com/office/powerpoint/2010/main" val="3172702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7667EBF-6CFE-4A90-9C98-DB96099A29BE}"/>
              </a:ext>
            </a:extLst>
          </p:cNvPr>
          <p:cNvSpPr>
            <a:spLocks noGrp="1"/>
          </p:cNvSpPr>
          <p:nvPr>
            <p:ph type="sldNum" sz="quarter" idx="12"/>
          </p:nvPr>
        </p:nvSpPr>
        <p:spPr/>
        <p:txBody>
          <a:bodyPr/>
          <a:lstStyle/>
          <a:p>
            <a:fld id="{CD82C30E-E7B8-4DD5-ADCE-401FE5C3777C}" type="slidenum">
              <a:rPr lang="zh-CN" altLang="en-US" smtClean="0"/>
              <a:pPr/>
              <a:t>13</a:t>
            </a:fld>
            <a:endParaRPr lang="zh-CN" altLang="en-US" sz="1800">
              <a:solidFill>
                <a:schemeClr val="tx1"/>
              </a:solidFill>
            </a:endParaRPr>
          </a:p>
        </p:txBody>
      </p:sp>
      <p:pic>
        <p:nvPicPr>
          <p:cNvPr id="5" name="圖片 4">
            <a:extLst>
              <a:ext uri="{FF2B5EF4-FFF2-40B4-BE49-F238E27FC236}">
                <a16:creationId xmlns:a16="http://schemas.microsoft.com/office/drawing/2014/main" id="{FCD4F783-64C3-4913-B09E-BDF609E76F5E}"/>
              </a:ext>
            </a:extLst>
          </p:cNvPr>
          <p:cNvPicPr>
            <a:picLocks noChangeAspect="1"/>
          </p:cNvPicPr>
          <p:nvPr/>
        </p:nvPicPr>
        <p:blipFill>
          <a:blip r:embed="rId2"/>
          <a:stretch>
            <a:fillRect/>
          </a:stretch>
        </p:blipFill>
        <p:spPr>
          <a:xfrm>
            <a:off x="91371" y="0"/>
            <a:ext cx="12009258" cy="6858000"/>
          </a:xfrm>
          <a:prstGeom prst="rect">
            <a:avLst/>
          </a:prstGeom>
        </p:spPr>
      </p:pic>
    </p:spTree>
    <p:extLst>
      <p:ext uri="{BB962C8B-B14F-4D97-AF65-F5344CB8AC3E}">
        <p14:creationId xmlns:p14="http://schemas.microsoft.com/office/powerpoint/2010/main" val="3961366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algn="l" rtl="0" fontAlgn="auto">
              <a:spcBef>
                <a:spcPct val="0"/>
              </a:spcBef>
              <a:spcAft>
                <a:spcPts val="0"/>
              </a:spcAft>
            </a:pPr>
            <a:r>
              <a:rPr lang="en-US" altLang="zh-TW" sz="4400" kern="1200" dirty="0">
                <a:solidFill>
                  <a:schemeClr val="tx1"/>
                </a:solidFill>
                <a:latin typeface="+mj-lt"/>
                <a:ea typeface="+mj-ea"/>
                <a:cs typeface="+mj-cs"/>
              </a:rPr>
              <a:t>Particle System</a:t>
            </a:r>
            <a:endParaRPr lang="zh-TW" altLang="zh-TW" sz="4400" kern="1200" dirty="0">
              <a:solidFill>
                <a:schemeClr val="tx1"/>
              </a:solidFill>
              <a:latin typeface="+mj-lt"/>
              <a:ea typeface="+mj-ea"/>
              <a:cs typeface="+mj-cs"/>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a:latin typeface="+mn-lt"/>
                <a:ea typeface="+mn-ea"/>
              </a:rPr>
              <a:t>Particle System</a:t>
            </a:r>
            <a:endParaRPr lang="zh-TW" altLang="zh-TW" sz="2800" dirty="0">
              <a:latin typeface="+mn-lt"/>
              <a:ea typeface="+mn-ea"/>
            </a:endParaRPr>
          </a:p>
          <a:p>
            <a:pPr marL="742950" lvl="1" indent="-285750" fontAlgn="auto">
              <a:lnSpc>
                <a:spcPct val="150000"/>
              </a:lnSpc>
              <a:spcBef>
                <a:spcPct val="20000"/>
              </a:spcBef>
              <a:spcAft>
                <a:spcPts val="0"/>
              </a:spcAft>
              <a:buFont typeface="Arial" pitchFamily="34" charset="0"/>
              <a:buChar char="–"/>
            </a:pPr>
            <a:r>
              <a:rPr lang="en-US" altLang="zh-TW" sz="2400" dirty="0">
                <a:latin typeface="+mn-lt"/>
                <a:ea typeface="+mn-ea"/>
              </a:rPr>
              <a:t>Two main object class</a:t>
            </a:r>
          </a:p>
          <a:p>
            <a:pPr marL="1200150" lvl="2" indent="-285750" fontAlgn="auto">
              <a:spcBef>
                <a:spcPct val="20000"/>
              </a:spcBef>
              <a:spcAft>
                <a:spcPts val="0"/>
              </a:spcAft>
              <a:buFont typeface="Arial" pitchFamily="34" charset="0"/>
              <a:buChar char="–"/>
            </a:pPr>
            <a:r>
              <a:rPr lang="en-US" altLang="zh-TW" sz="2200" dirty="0">
                <a:latin typeface="+mn-lt"/>
                <a:ea typeface="+mn-ea"/>
              </a:rPr>
              <a:t>Particle</a:t>
            </a:r>
          </a:p>
          <a:p>
            <a:pPr marL="1200150" lvl="2" indent="-285750" fontAlgn="auto">
              <a:spcBef>
                <a:spcPct val="20000"/>
              </a:spcBef>
              <a:spcAft>
                <a:spcPts val="0"/>
              </a:spcAft>
              <a:buFont typeface="Arial" pitchFamily="34" charset="0"/>
              <a:buChar char="–"/>
            </a:pPr>
            <a:r>
              <a:rPr lang="en-US" altLang="zh-TW" sz="2200" dirty="0">
                <a:latin typeface="+mn-lt"/>
                <a:ea typeface="+mn-ea"/>
              </a:rPr>
              <a:t>Particle manager</a:t>
            </a:r>
            <a:br>
              <a:rPr lang="en-US" altLang="zh-TW" sz="2200" dirty="0">
                <a:latin typeface="+mn-lt"/>
                <a:ea typeface="+mn-ea"/>
              </a:rPr>
            </a:br>
            <a:endParaRPr lang="en-US" altLang="zh-TW" sz="22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Self-define parameter</a:t>
            </a:r>
          </a:p>
          <a:p>
            <a:pPr marL="1200150" lvl="2" indent="-285750" fontAlgn="auto">
              <a:spcBef>
                <a:spcPct val="20000"/>
              </a:spcBef>
              <a:spcAft>
                <a:spcPts val="0"/>
              </a:spcAft>
              <a:buFont typeface="Arial" pitchFamily="34" charset="0"/>
              <a:buChar char="–"/>
            </a:pPr>
            <a:r>
              <a:rPr lang="en-US" altLang="zh-TW" sz="2200" dirty="0">
                <a:latin typeface="+mn-lt"/>
                <a:ea typeface="+mn-ea"/>
              </a:rPr>
              <a:t>Position, Velocity, Color, Lifespan …</a:t>
            </a:r>
          </a:p>
          <a:p>
            <a:pPr marL="1200150" lvl="2"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Design parameter for target effect</a:t>
            </a:r>
          </a:p>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14</a:t>
            </a:fld>
            <a:endParaRPr lang="zh-CN" altLang="en-US" sz="1800">
              <a:solidFill>
                <a:schemeClr val="tx1"/>
              </a:solidFill>
            </a:endParaRPr>
          </a:p>
        </p:txBody>
      </p:sp>
    </p:spTree>
    <p:extLst>
      <p:ext uri="{BB962C8B-B14F-4D97-AF65-F5344CB8AC3E}">
        <p14:creationId xmlns:p14="http://schemas.microsoft.com/office/powerpoint/2010/main" val="3797253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algn="l" rtl="0" fontAlgn="auto">
              <a:spcBef>
                <a:spcPct val="0"/>
              </a:spcBef>
              <a:spcAft>
                <a:spcPts val="0"/>
              </a:spcAft>
            </a:pPr>
            <a:r>
              <a:rPr lang="en-US" altLang="zh-TW" sz="4400" kern="1200" dirty="0">
                <a:solidFill>
                  <a:schemeClr val="tx1"/>
                </a:solidFill>
                <a:latin typeface="+mj-lt"/>
                <a:ea typeface="+mj-ea"/>
                <a:cs typeface="+mj-cs"/>
              </a:rPr>
              <a:t>Particle System</a:t>
            </a:r>
            <a:endParaRPr lang="zh-TW" altLang="zh-TW" sz="4400" kern="1200" dirty="0">
              <a:solidFill>
                <a:schemeClr val="tx1"/>
              </a:solidFill>
              <a:latin typeface="+mj-lt"/>
              <a:ea typeface="+mj-ea"/>
              <a:cs typeface="+mj-cs"/>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lnSpcReduction="10000"/>
          </a:bodyPr>
          <a:lstStyle/>
          <a:p>
            <a:pPr marL="342900" lvl="1" indent="-342900" fontAlgn="auto">
              <a:spcBef>
                <a:spcPct val="20000"/>
              </a:spcBef>
              <a:spcAft>
                <a:spcPts val="0"/>
              </a:spcAft>
              <a:buFont typeface="Arial" pitchFamily="34" charset="0"/>
              <a:buChar char="•"/>
            </a:pPr>
            <a:r>
              <a:rPr lang="en-US" altLang="zh-TW" sz="2800" dirty="0">
                <a:latin typeface="+mn-lt"/>
                <a:ea typeface="+mn-ea"/>
              </a:rPr>
              <a:t>Particle Render</a:t>
            </a:r>
            <a:endParaRPr lang="zh-TW" altLang="zh-TW" sz="2800" dirty="0">
              <a:latin typeface="+mn-lt"/>
              <a:ea typeface="+mn-ea"/>
            </a:endParaRPr>
          </a:p>
          <a:p>
            <a:pPr marL="742950" lvl="1" indent="-285750" fontAlgn="auto">
              <a:lnSpc>
                <a:spcPct val="150000"/>
              </a:lnSpc>
              <a:spcBef>
                <a:spcPct val="20000"/>
              </a:spcBef>
              <a:spcAft>
                <a:spcPts val="0"/>
              </a:spcAft>
              <a:buFont typeface="Arial" pitchFamily="34" charset="0"/>
              <a:buChar char="–"/>
            </a:pPr>
            <a:r>
              <a:rPr lang="en-US" altLang="zh-TW" sz="2400" dirty="0">
                <a:latin typeface="+mn-lt"/>
                <a:ea typeface="+mn-ea"/>
              </a:rPr>
              <a:t>If use CPU : can’t handle the massive number of particle render in real time</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Adapt to GPU</a:t>
            </a:r>
          </a:p>
          <a:p>
            <a:pPr marL="1200150" lvl="2" indent="-285750" fontAlgn="auto">
              <a:spcBef>
                <a:spcPct val="20000"/>
              </a:spcBef>
              <a:spcAft>
                <a:spcPts val="0"/>
              </a:spcAft>
              <a:buFont typeface="Arial" pitchFamily="34" charset="0"/>
              <a:buChar char="–"/>
            </a:pPr>
            <a:r>
              <a:rPr lang="en-US" altLang="zh-TW" sz="2400" dirty="0">
                <a:latin typeface="+mn-lt"/>
                <a:ea typeface="+mn-ea"/>
              </a:rPr>
              <a:t>Use Transform Feedback</a:t>
            </a:r>
          </a:p>
          <a:p>
            <a:pPr marL="1200150" lvl="2" indent="-285750" fontAlgn="auto">
              <a:spcBef>
                <a:spcPct val="20000"/>
              </a:spcBef>
              <a:spcAft>
                <a:spcPts val="0"/>
              </a:spcAft>
              <a:buFont typeface="Arial" pitchFamily="34" charset="0"/>
              <a:buChar char="–"/>
            </a:pPr>
            <a:r>
              <a:rPr lang="en-US" altLang="zh-TW" sz="2400" dirty="0">
                <a:latin typeface="+mn-lt"/>
                <a:ea typeface="+mn-ea"/>
              </a:rPr>
              <a:t>Geometry </a:t>
            </a:r>
            <a:r>
              <a:rPr lang="en-US" altLang="zh-TW" sz="2400" dirty="0" err="1">
                <a:latin typeface="+mn-lt"/>
                <a:ea typeface="+mn-ea"/>
              </a:rPr>
              <a:t>Shader</a:t>
            </a:r>
            <a:endParaRPr lang="en-US" altLang="zh-TW" sz="2400" dirty="0">
              <a:latin typeface="+mn-lt"/>
              <a:ea typeface="+mn-ea"/>
            </a:endParaRPr>
          </a:p>
          <a:p>
            <a:pPr marL="1200150" lvl="2" indent="-285750" fontAlgn="auto">
              <a:spcBef>
                <a:spcPct val="20000"/>
              </a:spcBef>
              <a:spcAft>
                <a:spcPts val="0"/>
              </a:spcAft>
              <a:buFont typeface="Arial" pitchFamily="34" charset="0"/>
              <a:buChar char="–"/>
            </a:pPr>
            <a:r>
              <a:rPr lang="en-US" altLang="zh-TW" sz="2400" dirty="0">
                <a:latin typeface="+mn-lt"/>
                <a:ea typeface="+mn-ea"/>
              </a:rPr>
              <a:t>Emit Part</a:t>
            </a:r>
          </a:p>
          <a:p>
            <a:pPr marL="1200150" lvl="2" indent="-285750" fontAlgn="auto">
              <a:spcBef>
                <a:spcPct val="20000"/>
              </a:spcBef>
              <a:spcAft>
                <a:spcPts val="0"/>
              </a:spcAft>
              <a:buFont typeface="Arial" pitchFamily="34" charset="0"/>
              <a:buChar char="–"/>
            </a:pPr>
            <a:r>
              <a:rPr lang="en-US" altLang="zh-TW" sz="2400" dirty="0">
                <a:latin typeface="+mn-lt"/>
                <a:ea typeface="+mn-ea"/>
              </a:rPr>
              <a:t>Update Part</a:t>
            </a:r>
          </a:p>
          <a:p>
            <a:pPr marL="1200150" lvl="2" indent="-285750" fontAlgn="auto">
              <a:spcBef>
                <a:spcPct val="20000"/>
              </a:spcBef>
              <a:spcAft>
                <a:spcPts val="0"/>
              </a:spcAft>
              <a:buFont typeface="Arial" pitchFamily="34" charset="0"/>
              <a:buChar char="–"/>
            </a:pPr>
            <a:r>
              <a:rPr lang="en-US" altLang="zh-TW" sz="2400" dirty="0">
                <a:latin typeface="+mn-lt"/>
                <a:ea typeface="+mn-ea"/>
              </a:rPr>
              <a:t>Draw Part </a:t>
            </a: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15</a:t>
            </a:fld>
            <a:endParaRPr lang="zh-CN" altLang="en-US" sz="1800">
              <a:solidFill>
                <a:schemeClr val="tx1"/>
              </a:solidFill>
            </a:endParaRPr>
          </a:p>
        </p:txBody>
      </p:sp>
    </p:spTree>
    <p:extLst>
      <p:ext uri="{BB962C8B-B14F-4D97-AF65-F5344CB8AC3E}">
        <p14:creationId xmlns:p14="http://schemas.microsoft.com/office/powerpoint/2010/main" val="371707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algn="l" rtl="0" fontAlgn="auto">
              <a:spcBef>
                <a:spcPct val="0"/>
              </a:spcBef>
              <a:spcAft>
                <a:spcPts val="0"/>
              </a:spcAft>
            </a:pPr>
            <a:r>
              <a:rPr lang="en-US" altLang="zh-TW" sz="4400" kern="1200" dirty="0">
                <a:solidFill>
                  <a:schemeClr val="tx1"/>
                </a:solidFill>
                <a:latin typeface="+mj-lt"/>
                <a:ea typeface="+mj-ea"/>
                <a:cs typeface="+mj-cs"/>
              </a:rPr>
              <a:t>Particle System</a:t>
            </a:r>
            <a:endParaRPr lang="zh-TW" altLang="zh-TW" sz="4400" kern="1200" dirty="0">
              <a:solidFill>
                <a:schemeClr val="tx1"/>
              </a:solidFill>
              <a:latin typeface="+mj-lt"/>
              <a:ea typeface="+mj-ea"/>
              <a:cs typeface="+mj-cs"/>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a:latin typeface="+mn-lt"/>
                <a:ea typeface="+mn-ea"/>
              </a:rPr>
              <a:t>Transform Feedback</a:t>
            </a:r>
            <a:endParaRPr lang="zh-TW" altLang="zh-TW" sz="2800" dirty="0">
              <a:latin typeface="+mn-lt"/>
              <a:ea typeface="+mn-ea"/>
            </a:endParaRPr>
          </a:p>
          <a:p>
            <a:pPr marL="742950" lvl="1" indent="-285750" fontAlgn="auto">
              <a:lnSpc>
                <a:spcPct val="150000"/>
              </a:lnSpc>
              <a:spcBef>
                <a:spcPct val="20000"/>
              </a:spcBef>
              <a:spcAft>
                <a:spcPts val="0"/>
              </a:spcAft>
              <a:buFont typeface="Arial" pitchFamily="34" charset="0"/>
              <a:buChar char="–"/>
            </a:pPr>
            <a:r>
              <a:rPr lang="en-US" altLang="zh-TW" sz="2400" dirty="0">
                <a:latin typeface="+mn-lt"/>
                <a:ea typeface="+mn-ea"/>
              </a:rPr>
              <a:t>Reduce updating time</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 No need to rebind buffer to GPU</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Two TF Buffer for update and draw in turn</a:t>
            </a: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16</a:t>
            </a:fld>
            <a:endParaRPr lang="zh-CN" altLang="en-US" sz="1800">
              <a:solidFill>
                <a:schemeClr val="tx1"/>
              </a:solidFill>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185" y="989557"/>
            <a:ext cx="3827669" cy="5005413"/>
          </a:xfrm>
          <a:prstGeom prst="rect">
            <a:avLst/>
          </a:prstGeom>
        </p:spPr>
      </p:pic>
    </p:spTree>
    <p:extLst>
      <p:ext uri="{BB962C8B-B14F-4D97-AF65-F5344CB8AC3E}">
        <p14:creationId xmlns:p14="http://schemas.microsoft.com/office/powerpoint/2010/main" val="2659753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algn="l" rtl="0" fontAlgn="auto">
              <a:spcBef>
                <a:spcPct val="0"/>
              </a:spcBef>
              <a:spcAft>
                <a:spcPts val="0"/>
              </a:spcAft>
            </a:pPr>
            <a:r>
              <a:rPr lang="en-US" altLang="zh-TW" sz="4400" kern="1200" dirty="0">
                <a:solidFill>
                  <a:schemeClr val="tx1"/>
                </a:solidFill>
                <a:latin typeface="+mj-lt"/>
                <a:ea typeface="+mj-ea"/>
                <a:cs typeface="+mj-cs"/>
              </a:rPr>
              <a:t>Particle System</a:t>
            </a:r>
            <a:endParaRPr lang="zh-TW" altLang="zh-TW" sz="4400" kern="1200" dirty="0">
              <a:solidFill>
                <a:schemeClr val="tx1"/>
              </a:solidFill>
              <a:latin typeface="+mj-lt"/>
              <a:ea typeface="+mj-ea"/>
              <a:cs typeface="+mj-cs"/>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a:latin typeface="+mn-lt"/>
                <a:ea typeface="+mn-ea"/>
              </a:rPr>
              <a:t>Geometry </a:t>
            </a:r>
            <a:r>
              <a:rPr lang="en-US" altLang="zh-TW" sz="2800" dirty="0" err="1">
                <a:latin typeface="+mn-lt"/>
                <a:ea typeface="+mn-ea"/>
              </a:rPr>
              <a:t>Shader</a:t>
            </a:r>
            <a:endParaRPr lang="zh-TW" altLang="zh-TW" sz="2800" dirty="0">
              <a:latin typeface="+mn-lt"/>
              <a:ea typeface="+mn-ea"/>
            </a:endParaRPr>
          </a:p>
          <a:p>
            <a:pPr marL="742950" lvl="1" indent="-285750" fontAlgn="auto">
              <a:lnSpc>
                <a:spcPct val="150000"/>
              </a:lnSpc>
              <a:spcBef>
                <a:spcPct val="20000"/>
              </a:spcBef>
              <a:spcAft>
                <a:spcPts val="0"/>
              </a:spcAft>
              <a:buFont typeface="Arial" pitchFamily="34" charset="0"/>
              <a:buChar char="–"/>
            </a:pPr>
            <a:r>
              <a:rPr lang="en-US" altLang="zh-TW" sz="2400" dirty="0">
                <a:latin typeface="+mn-lt"/>
                <a:ea typeface="+mn-ea"/>
              </a:rPr>
              <a:t>Generate particle vertex</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 Generate particle shape – billboard</a:t>
            </a:r>
          </a:p>
          <a:p>
            <a:pPr lvl="1"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17</a:t>
            </a:fld>
            <a:endParaRPr lang="zh-CN" altLang="en-US" sz="1800">
              <a:solidFill>
                <a:schemeClr val="tx1"/>
              </a:solidFill>
            </a:endParaRPr>
          </a:p>
        </p:txBody>
      </p:sp>
      <p:pic>
        <p:nvPicPr>
          <p:cNvPr id="6" name="圖片 5"/>
          <p:cNvPicPr>
            <a:picLocks noChangeAspect="1"/>
          </p:cNvPicPr>
          <p:nvPr/>
        </p:nvPicPr>
        <p:blipFill rotWithShape="1">
          <a:blip r:embed="rId3">
            <a:extLst>
              <a:ext uri="{28A0092B-C50C-407E-A947-70E740481C1C}">
                <a14:useLocalDpi xmlns:a14="http://schemas.microsoft.com/office/drawing/2010/main" val="0"/>
              </a:ext>
            </a:extLst>
          </a:blip>
          <a:srcRect l="-681" t="906" r="681" b="50746"/>
          <a:stretch/>
        </p:blipFill>
        <p:spPr>
          <a:xfrm>
            <a:off x="820380" y="4358236"/>
            <a:ext cx="8005121" cy="2180683"/>
          </a:xfrm>
          <a:prstGeom prst="rect">
            <a:avLst/>
          </a:prstGeom>
        </p:spPr>
      </p:pic>
      <p:pic>
        <p:nvPicPr>
          <p:cNvPr id="7" name="圖片 6"/>
          <p:cNvPicPr>
            <a:picLocks noChangeAspect="1"/>
          </p:cNvPicPr>
          <p:nvPr/>
        </p:nvPicPr>
        <p:blipFill rotWithShape="1">
          <a:blip r:embed="rId4">
            <a:extLst>
              <a:ext uri="{28A0092B-C50C-407E-A947-70E740481C1C}">
                <a14:useLocalDpi xmlns:a14="http://schemas.microsoft.com/office/drawing/2010/main" val="0"/>
              </a:ext>
            </a:extLst>
          </a:blip>
          <a:srcRect b="30112"/>
          <a:stretch/>
        </p:blipFill>
        <p:spPr>
          <a:xfrm>
            <a:off x="7544653" y="1265122"/>
            <a:ext cx="4037747" cy="2908358"/>
          </a:xfrm>
          <a:prstGeom prst="rect">
            <a:avLst/>
          </a:prstGeom>
        </p:spPr>
      </p:pic>
    </p:spTree>
    <p:extLst>
      <p:ext uri="{BB962C8B-B14F-4D97-AF65-F5344CB8AC3E}">
        <p14:creationId xmlns:p14="http://schemas.microsoft.com/office/powerpoint/2010/main" val="942724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algn="l" rtl="0" fontAlgn="auto">
              <a:spcBef>
                <a:spcPct val="0"/>
              </a:spcBef>
              <a:spcAft>
                <a:spcPts val="0"/>
              </a:spcAft>
            </a:pPr>
            <a:r>
              <a:rPr lang="en-US" altLang="zh-TW" sz="4400" kern="1200" dirty="0">
                <a:solidFill>
                  <a:schemeClr val="tx1"/>
                </a:solidFill>
                <a:latin typeface="+mj-lt"/>
                <a:ea typeface="+mj-ea"/>
                <a:cs typeface="+mj-cs"/>
              </a:rPr>
              <a:t>Particle System</a:t>
            </a:r>
            <a:endParaRPr lang="zh-TW" altLang="zh-TW" sz="4400" kern="1200" dirty="0">
              <a:solidFill>
                <a:schemeClr val="tx1"/>
              </a:solidFill>
              <a:latin typeface="+mj-lt"/>
              <a:ea typeface="+mj-ea"/>
              <a:cs typeface="+mj-cs"/>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a:latin typeface="+mn-lt"/>
                <a:ea typeface="+mn-ea"/>
              </a:rPr>
              <a:t>Emit Part</a:t>
            </a:r>
          </a:p>
          <a:p>
            <a:pPr marL="742950" lvl="1" indent="-285750" fontAlgn="auto">
              <a:lnSpc>
                <a:spcPct val="150000"/>
              </a:lnSpc>
              <a:spcBef>
                <a:spcPct val="20000"/>
              </a:spcBef>
              <a:spcAft>
                <a:spcPts val="0"/>
              </a:spcAft>
              <a:buFont typeface="Arial" pitchFamily="34" charset="0"/>
              <a:buChar char="–"/>
            </a:pPr>
            <a:r>
              <a:rPr lang="en-US" altLang="zh-TW" sz="2400" dirty="0">
                <a:latin typeface="+mn-lt"/>
                <a:ea typeface="+mn-ea"/>
              </a:rPr>
              <a:t>One or more Base emit particle as input</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 Use Geometry </a:t>
            </a:r>
            <a:r>
              <a:rPr lang="en-US" altLang="zh-TW" sz="2400" dirty="0" err="1">
                <a:latin typeface="+mn-lt"/>
                <a:ea typeface="+mn-ea"/>
              </a:rPr>
              <a:t>shader</a:t>
            </a:r>
            <a:r>
              <a:rPr lang="en-US" altLang="zh-TW" sz="2400" dirty="0">
                <a:latin typeface="+mn-lt"/>
                <a:ea typeface="+mn-ea"/>
              </a:rPr>
              <a:t> to emit (one frame to generate 80 particles)</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New particle information load to TF buffer</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Random initial parameter for particle effect</a:t>
            </a: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18</a:t>
            </a:fld>
            <a:endParaRPr lang="zh-CN" altLang="en-US" sz="1800">
              <a:solidFill>
                <a:schemeClr val="tx1"/>
              </a:solidFill>
            </a:endParaRPr>
          </a:p>
        </p:txBody>
      </p:sp>
    </p:spTree>
    <p:extLst>
      <p:ext uri="{BB962C8B-B14F-4D97-AF65-F5344CB8AC3E}">
        <p14:creationId xmlns:p14="http://schemas.microsoft.com/office/powerpoint/2010/main" val="64732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algn="l" rtl="0" fontAlgn="auto">
              <a:spcBef>
                <a:spcPct val="0"/>
              </a:spcBef>
              <a:spcAft>
                <a:spcPts val="0"/>
              </a:spcAft>
            </a:pPr>
            <a:r>
              <a:rPr lang="en-US" altLang="zh-TW" sz="4400" kern="1200" dirty="0">
                <a:solidFill>
                  <a:schemeClr val="tx1"/>
                </a:solidFill>
                <a:latin typeface="+mj-lt"/>
                <a:ea typeface="+mj-ea"/>
                <a:cs typeface="+mj-cs"/>
              </a:rPr>
              <a:t>Particle System</a:t>
            </a:r>
            <a:endParaRPr lang="zh-TW" altLang="zh-TW" sz="4400" kern="1200" dirty="0">
              <a:solidFill>
                <a:schemeClr val="tx1"/>
              </a:solidFill>
              <a:latin typeface="+mj-lt"/>
              <a:ea typeface="+mj-ea"/>
              <a:cs typeface="+mj-cs"/>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a:latin typeface="+mn-lt"/>
                <a:ea typeface="+mn-ea"/>
              </a:rPr>
              <a:t>Update Part</a:t>
            </a:r>
          </a:p>
          <a:p>
            <a:pPr marL="742950" lvl="1" indent="-285750" fontAlgn="auto">
              <a:lnSpc>
                <a:spcPct val="200000"/>
              </a:lnSpc>
              <a:spcBef>
                <a:spcPct val="20000"/>
              </a:spcBef>
              <a:spcAft>
                <a:spcPts val="0"/>
              </a:spcAft>
              <a:buFont typeface="Arial" pitchFamily="34" charset="0"/>
              <a:buChar char="–"/>
            </a:pPr>
            <a:r>
              <a:rPr lang="en-US" altLang="zh-TW" sz="2400" dirty="0">
                <a:latin typeface="+mn-lt"/>
                <a:ea typeface="+mn-ea"/>
              </a:rPr>
              <a:t>Update new and old particles</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Use Geometry </a:t>
            </a:r>
            <a:r>
              <a:rPr lang="en-US" altLang="zh-TW" sz="2400" dirty="0" err="1">
                <a:latin typeface="+mn-lt"/>
                <a:ea typeface="+mn-ea"/>
              </a:rPr>
              <a:t>shader</a:t>
            </a:r>
            <a:r>
              <a:rPr lang="en-US" altLang="zh-TW" sz="2400" dirty="0">
                <a:latin typeface="+mn-lt"/>
                <a:ea typeface="+mn-ea"/>
              </a:rPr>
              <a:t> to check lifespan for output or not</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Describe move rule and effect design</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Loading to TF buffer</a:t>
            </a: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19</a:t>
            </a:fld>
            <a:endParaRPr lang="zh-CN" altLang="en-US" sz="1800">
              <a:solidFill>
                <a:schemeClr val="tx1"/>
              </a:solidFill>
            </a:endParaRPr>
          </a:p>
        </p:txBody>
      </p:sp>
    </p:spTree>
    <p:extLst>
      <p:ext uri="{BB962C8B-B14F-4D97-AF65-F5344CB8AC3E}">
        <p14:creationId xmlns:p14="http://schemas.microsoft.com/office/powerpoint/2010/main" val="2944682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en-US" altLang="zh-TW" dirty="0"/>
              <a:t>Outline</a:t>
            </a:r>
            <a:endParaRPr lang="zh-TW" altLang="en-US" dirty="0"/>
          </a:p>
        </p:txBody>
      </p:sp>
      <p:sp>
        <p:nvSpPr>
          <p:cNvPr id="3" name="內容版面配置區 2"/>
          <p:cNvSpPr>
            <a:spLocks noGrp="1"/>
          </p:cNvSpPr>
          <p:nvPr>
            <p:ph idx="1"/>
          </p:nvPr>
        </p:nvSpPr>
        <p:spPr/>
        <p:txBody>
          <a:bodyPr>
            <a:normAutofit/>
          </a:bodyPr>
          <a:lstStyle/>
          <a:p>
            <a:pPr lvl="1"/>
            <a:r>
              <a:rPr lang="en-US" altLang="zh-TW" dirty="0"/>
              <a:t>Wave Simulation</a:t>
            </a:r>
          </a:p>
          <a:p>
            <a:pPr lvl="1"/>
            <a:r>
              <a:rPr lang="en-US" altLang="zh-TW" dirty="0"/>
              <a:t>Model Loading</a:t>
            </a:r>
          </a:p>
          <a:p>
            <a:pPr lvl="1"/>
            <a:r>
              <a:rPr lang="en-US" altLang="zh-TW" dirty="0"/>
              <a:t>Particle System</a:t>
            </a:r>
          </a:p>
          <a:p>
            <a:pPr lvl="1"/>
            <a:r>
              <a:rPr lang="en-US" altLang="zh-TW" dirty="0"/>
              <a:t>Expected Result</a:t>
            </a:r>
          </a:p>
          <a:p>
            <a:pPr lvl="1"/>
            <a:r>
              <a:rPr lang="en-US" altLang="zh-TW" dirty="0"/>
              <a:t>Our Result</a:t>
            </a:r>
          </a:p>
          <a:p>
            <a:pPr lvl="1"/>
            <a:r>
              <a:rPr lang="en-US" altLang="zh-TW" dirty="0"/>
              <a:t>Demo</a:t>
            </a:r>
          </a:p>
          <a:p>
            <a:pPr lvl="1"/>
            <a:r>
              <a:rPr lang="en-US" altLang="zh-TW" dirty="0"/>
              <a:t>Conclusion</a:t>
            </a:r>
          </a:p>
          <a:p>
            <a:pPr lvl="1"/>
            <a:endParaRPr lang="en-US" altLang="zh-TW" sz="2400" dirty="0"/>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2</a:t>
            </a:fld>
            <a:endParaRPr lang="zh-CN" altLang="en-US" sz="1800">
              <a:solidFill>
                <a:schemeClr val="tx1"/>
              </a:solidFill>
            </a:endParaRPr>
          </a:p>
        </p:txBody>
      </p:sp>
    </p:spTree>
    <p:extLst>
      <p:ext uri="{BB962C8B-B14F-4D97-AF65-F5344CB8AC3E}">
        <p14:creationId xmlns:p14="http://schemas.microsoft.com/office/powerpoint/2010/main" val="1344873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algn="l" rtl="0" fontAlgn="auto">
              <a:spcBef>
                <a:spcPct val="0"/>
              </a:spcBef>
              <a:spcAft>
                <a:spcPts val="0"/>
              </a:spcAft>
            </a:pPr>
            <a:r>
              <a:rPr lang="en-US" altLang="zh-TW" sz="4400" kern="1200" dirty="0">
                <a:solidFill>
                  <a:schemeClr val="tx1"/>
                </a:solidFill>
                <a:latin typeface="+mj-lt"/>
                <a:ea typeface="+mj-ea"/>
                <a:cs typeface="+mj-cs"/>
              </a:rPr>
              <a:t>Particle System</a:t>
            </a:r>
            <a:endParaRPr lang="zh-TW" altLang="zh-TW" sz="4400" kern="1200" dirty="0">
              <a:solidFill>
                <a:schemeClr val="tx1"/>
              </a:solidFill>
              <a:latin typeface="+mj-lt"/>
              <a:ea typeface="+mj-ea"/>
              <a:cs typeface="+mj-cs"/>
            </a:endParaRPr>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a:latin typeface="+mn-lt"/>
                <a:ea typeface="+mn-ea"/>
              </a:rPr>
              <a:t>Draw Part</a:t>
            </a:r>
          </a:p>
          <a:p>
            <a:pPr marL="742950" lvl="1" indent="-285750" fontAlgn="auto">
              <a:lnSpc>
                <a:spcPct val="200000"/>
              </a:lnSpc>
              <a:spcBef>
                <a:spcPct val="20000"/>
              </a:spcBef>
              <a:spcAft>
                <a:spcPts val="0"/>
              </a:spcAft>
              <a:buFont typeface="Arial" pitchFamily="34" charset="0"/>
              <a:buChar char="–"/>
            </a:pPr>
            <a:r>
              <a:rPr lang="en-US" altLang="zh-TW" sz="2400" dirty="0">
                <a:latin typeface="+mn-lt"/>
                <a:ea typeface="+mn-ea"/>
              </a:rPr>
              <a:t>Render all particles in TF buffer</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Use geometry </a:t>
            </a:r>
            <a:r>
              <a:rPr lang="en-US" altLang="zh-TW" sz="2400" dirty="0" err="1">
                <a:latin typeface="+mn-lt"/>
                <a:ea typeface="+mn-ea"/>
              </a:rPr>
              <a:t>shader</a:t>
            </a:r>
            <a:r>
              <a:rPr lang="en-US" altLang="zh-TW" sz="2400" dirty="0">
                <a:latin typeface="+mn-lt"/>
                <a:ea typeface="+mn-ea"/>
              </a:rPr>
              <a:t> to draw billboard and control size </a:t>
            </a:r>
          </a:p>
          <a:p>
            <a:pPr lvl="1" fontAlgn="auto">
              <a:spcBef>
                <a:spcPct val="20000"/>
              </a:spcBef>
              <a:spcAft>
                <a:spcPts val="0"/>
              </a:spcAft>
            </a:pPr>
            <a:endParaRPr lang="en-US" altLang="zh-TW" sz="24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Texture sample for color and alpha blend</a:t>
            </a: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20</a:t>
            </a:fld>
            <a:endParaRPr lang="zh-CN" altLang="en-US" sz="1800">
              <a:solidFill>
                <a:schemeClr val="tx1"/>
              </a:solidFill>
            </a:endParaRPr>
          </a:p>
        </p:txBody>
      </p:sp>
    </p:spTree>
    <p:extLst>
      <p:ext uri="{BB962C8B-B14F-4D97-AF65-F5344CB8AC3E}">
        <p14:creationId xmlns:p14="http://schemas.microsoft.com/office/powerpoint/2010/main" val="1727635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0" algn="l"/>
            <a:r>
              <a:rPr lang="en-US" altLang="zh-TW" dirty="0"/>
              <a:t>Expected results</a:t>
            </a:r>
            <a:endParaRPr lang="zh-TW" altLang="zh-TW" dirty="0"/>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21</a:t>
            </a:fld>
            <a:endParaRPr lang="zh-CN" altLang="en-US" sz="1800">
              <a:solidFill>
                <a:schemeClr val="tx1"/>
              </a:solidFill>
            </a:endParaRPr>
          </a:p>
        </p:txBody>
      </p:sp>
      <p:sp>
        <p:nvSpPr>
          <p:cNvPr id="6" name="內容版面配置區 2"/>
          <p:cNvSpPr txBox="1">
            <a:spLocks/>
          </p:cNvSpPr>
          <p:nvPr/>
        </p:nvSpPr>
        <p:spPr>
          <a:xfrm>
            <a:off x="517796" y="1476248"/>
            <a:ext cx="10972800" cy="4525963"/>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800" dirty="0">
                <a:latin typeface="+mn-lt"/>
                <a:ea typeface="+mn-ea"/>
              </a:rPr>
              <a:t>Realistic Ocean &amp; Island with Particle effect</a:t>
            </a:r>
            <a:endParaRPr lang="zh-TW" altLang="zh-TW" sz="2800" dirty="0">
              <a:latin typeface="+mn-lt"/>
              <a:ea typeface="+mn-ea"/>
            </a:endParaRPr>
          </a:p>
          <a:p>
            <a:pPr marL="742950" lvl="1" indent="-285750" fontAlgn="auto">
              <a:spcBef>
                <a:spcPct val="20000"/>
              </a:spcBef>
              <a:spcAft>
                <a:spcPts val="0"/>
              </a:spcAft>
              <a:buFont typeface="Arial" pitchFamily="34" charset="0"/>
              <a:buChar char="–"/>
            </a:pPr>
            <a:r>
              <a:rPr lang="en-US" altLang="zh-TW" sz="2400" dirty="0">
                <a:latin typeface="+mn-lt"/>
                <a:ea typeface="+mn-ea"/>
              </a:rPr>
              <a:t>Ocean surface wave &amp; lighting</a:t>
            </a:r>
          </a:p>
          <a:p>
            <a:pPr marL="742950" lvl="1" indent="-285750" fontAlgn="auto">
              <a:spcBef>
                <a:spcPct val="20000"/>
              </a:spcBef>
              <a:spcAft>
                <a:spcPts val="0"/>
              </a:spcAft>
              <a:buFont typeface="Arial" pitchFamily="34" charset="0"/>
              <a:buChar char="–"/>
            </a:pPr>
            <a:r>
              <a:rPr lang="en-US" altLang="zh-TW" sz="2400" dirty="0">
                <a:latin typeface="+mn-lt"/>
                <a:ea typeface="+mn-ea"/>
              </a:rPr>
              <a:t>Island model construct</a:t>
            </a:r>
          </a:p>
          <a:p>
            <a:pPr marL="742950" lvl="1" indent="-285750" fontAlgn="auto">
              <a:spcBef>
                <a:spcPct val="20000"/>
              </a:spcBef>
              <a:spcAft>
                <a:spcPts val="0"/>
              </a:spcAft>
              <a:buFont typeface="Arial" pitchFamily="34" charset="0"/>
              <a:buChar char="–"/>
            </a:pPr>
            <a:r>
              <a:rPr lang="en-US" altLang="zh-TW" sz="2400" dirty="0">
                <a:latin typeface="+mn-lt"/>
                <a:ea typeface="+mn-ea"/>
              </a:rPr>
              <a:t>Particle Fire effect</a:t>
            </a:r>
          </a:p>
          <a:p>
            <a:pPr marL="742950" lvl="1" indent="-285750" fontAlgn="auto">
              <a:spcBef>
                <a:spcPct val="20000"/>
              </a:spcBef>
              <a:spcAft>
                <a:spcPts val="0"/>
              </a:spcAft>
              <a:buFont typeface="Arial" pitchFamily="34" charset="0"/>
              <a:buChar char="–"/>
            </a:pPr>
            <a:r>
              <a:rPr lang="en-US" altLang="zh-TW" sz="2400" dirty="0">
                <a:latin typeface="+mn-lt"/>
                <a:ea typeface="+mn-ea"/>
              </a:rPr>
              <a:t>More advanced special effect base on this if we can. </a:t>
            </a: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342900" indent="-342900" fontAlgn="auto">
              <a:spcBef>
                <a:spcPct val="20000"/>
              </a:spcBef>
              <a:spcAft>
                <a:spcPts val="0"/>
              </a:spcAft>
              <a:buFont typeface="Arial" pitchFamily="34" charset="0"/>
              <a:buChar char="•"/>
            </a:pPr>
            <a:endParaRPr lang="en-US" altLang="zh-TW" sz="2400" dirty="0">
              <a:latin typeface="+mn-lt"/>
              <a:ea typeface="+mn-ea"/>
            </a:endParaRPr>
          </a:p>
        </p:txBody>
      </p:sp>
      <p:pic>
        <p:nvPicPr>
          <p:cNvPr id="1026" name="圖片 5" descr="https://i.imgur.com/roJGI2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610" y="4131557"/>
            <a:ext cx="2773220" cy="21816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圖片 6" descr="https://i.imgur.com/T07W7yQ.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3761" y="4131557"/>
            <a:ext cx="2498480" cy="2181600"/>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5"/>
          <a:stretch>
            <a:fillRect/>
          </a:stretch>
        </p:blipFill>
        <p:spPr>
          <a:xfrm>
            <a:off x="1336215" y="4131557"/>
            <a:ext cx="2720658" cy="2181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0" algn="l"/>
            <a:r>
              <a:rPr lang="en-US" altLang="zh-TW" dirty="0"/>
              <a:t>Our results</a:t>
            </a:r>
            <a:endParaRPr lang="zh-TW" altLang="zh-TW" dirty="0"/>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22</a:t>
            </a:fld>
            <a:endParaRPr lang="zh-CN" altLang="en-US" sz="1800">
              <a:solidFill>
                <a:schemeClr val="tx1"/>
              </a:solidFill>
            </a:endParaRPr>
          </a:p>
        </p:txBody>
      </p:sp>
      <p:sp>
        <p:nvSpPr>
          <p:cNvPr id="6" name="內容版面配置區 2"/>
          <p:cNvSpPr txBox="1">
            <a:spLocks/>
          </p:cNvSpPr>
          <p:nvPr/>
        </p:nvSpPr>
        <p:spPr>
          <a:xfrm>
            <a:off x="517796" y="1476248"/>
            <a:ext cx="10972800" cy="4525963"/>
          </a:xfrm>
          <a:prstGeom prst="rect">
            <a:avLst/>
          </a:prstGeom>
        </p:spPr>
        <p:txBody>
          <a:bodyPr vert="horz" lIns="91440" tIns="45720" rIns="91440" bIns="45720" rtlCol="0">
            <a:normAutofit/>
          </a:bodyPr>
          <a:lstStyle/>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342900" indent="-342900" fontAlgn="auto">
              <a:spcBef>
                <a:spcPct val="20000"/>
              </a:spcBef>
              <a:spcAft>
                <a:spcPts val="0"/>
              </a:spcAft>
              <a:buFont typeface="Arial" pitchFamily="34" charset="0"/>
              <a:buChar char="•"/>
            </a:pPr>
            <a:endParaRPr lang="en-US" altLang="zh-TW" sz="2400" dirty="0">
              <a:latin typeface="+mn-lt"/>
              <a:ea typeface="+mn-ea"/>
            </a:endParaRPr>
          </a:p>
        </p:txBody>
      </p:sp>
      <p:pic>
        <p:nvPicPr>
          <p:cNvPr id="3" name="圖片 2"/>
          <p:cNvPicPr>
            <a:picLocks noChangeAspect="1"/>
          </p:cNvPicPr>
          <p:nvPr/>
        </p:nvPicPr>
        <p:blipFill>
          <a:blip r:embed="rId3"/>
          <a:stretch>
            <a:fillRect/>
          </a:stretch>
        </p:blipFill>
        <p:spPr>
          <a:xfrm>
            <a:off x="4122174" y="4107275"/>
            <a:ext cx="3764043" cy="2265980"/>
          </a:xfrm>
          <a:prstGeom prst="rect">
            <a:avLst/>
          </a:prstGeom>
        </p:spPr>
      </p:pic>
      <p:pic>
        <p:nvPicPr>
          <p:cNvPr id="5" name="圖片 4"/>
          <p:cNvPicPr>
            <a:picLocks noChangeAspect="1"/>
          </p:cNvPicPr>
          <p:nvPr/>
        </p:nvPicPr>
        <p:blipFill>
          <a:blip r:embed="rId4"/>
          <a:stretch>
            <a:fillRect/>
          </a:stretch>
        </p:blipFill>
        <p:spPr>
          <a:xfrm>
            <a:off x="10033316" y="4090377"/>
            <a:ext cx="1988620" cy="2265980"/>
          </a:xfrm>
          <a:prstGeom prst="rect">
            <a:avLst/>
          </a:prstGeom>
        </p:spPr>
      </p:pic>
      <p:pic>
        <p:nvPicPr>
          <p:cNvPr id="7" name="圖片 6"/>
          <p:cNvPicPr>
            <a:picLocks noChangeAspect="1"/>
          </p:cNvPicPr>
          <p:nvPr/>
        </p:nvPicPr>
        <p:blipFill rotWithShape="1">
          <a:blip r:embed="rId5"/>
          <a:srcRect l="15136"/>
          <a:stretch/>
        </p:blipFill>
        <p:spPr>
          <a:xfrm>
            <a:off x="235823" y="4098826"/>
            <a:ext cx="3784948" cy="2274429"/>
          </a:xfrm>
          <a:prstGeom prst="rect">
            <a:avLst/>
          </a:prstGeom>
        </p:spPr>
      </p:pic>
      <p:sp>
        <p:nvSpPr>
          <p:cNvPr id="8" name="矩形 7"/>
          <p:cNvSpPr/>
          <p:nvPr/>
        </p:nvSpPr>
        <p:spPr>
          <a:xfrm>
            <a:off x="609600" y="1417638"/>
            <a:ext cx="6556475" cy="2234458"/>
          </a:xfrm>
          <a:prstGeom prst="rect">
            <a:avLst/>
          </a:prstGeom>
        </p:spPr>
        <p:txBody>
          <a:bodyPr wrap="none">
            <a:spAutoFit/>
          </a:bodyPr>
          <a:lstStyle/>
          <a:p>
            <a:pPr marL="342900" lvl="1" indent="-342900" fontAlgn="auto">
              <a:spcBef>
                <a:spcPct val="20000"/>
              </a:spcBef>
              <a:spcAft>
                <a:spcPts val="0"/>
              </a:spcAft>
              <a:buFont typeface="Arial" pitchFamily="34" charset="0"/>
              <a:buChar char="•"/>
            </a:pPr>
            <a:r>
              <a:rPr lang="en-US" altLang="zh-TW" sz="2400" dirty="0">
                <a:latin typeface="+mn-lt"/>
                <a:ea typeface="+mn-ea"/>
              </a:rPr>
              <a:t>Ocean Simulation</a:t>
            </a:r>
          </a:p>
          <a:p>
            <a:pPr marL="342900" lvl="1" indent="-342900" fontAlgn="auto">
              <a:spcBef>
                <a:spcPct val="20000"/>
              </a:spcBef>
              <a:spcAft>
                <a:spcPts val="0"/>
              </a:spcAft>
              <a:buFont typeface="Arial" pitchFamily="34" charset="0"/>
              <a:buChar char="•"/>
            </a:pPr>
            <a:r>
              <a:rPr lang="en-US" altLang="zh-TW" sz="2400" dirty="0">
                <a:latin typeface="+mn-lt"/>
                <a:ea typeface="+mn-ea"/>
              </a:rPr>
              <a:t>Island model construct</a:t>
            </a:r>
          </a:p>
          <a:p>
            <a:pPr marL="342900" lvl="1" indent="-342900" fontAlgn="auto">
              <a:spcBef>
                <a:spcPct val="20000"/>
              </a:spcBef>
              <a:spcAft>
                <a:spcPts val="0"/>
              </a:spcAft>
              <a:buFont typeface="Arial" pitchFamily="34" charset="0"/>
              <a:buChar char="•"/>
            </a:pPr>
            <a:r>
              <a:rPr lang="en-US" altLang="zh-TW" sz="2400" dirty="0">
                <a:latin typeface="+mn-lt"/>
                <a:ea typeface="+mn-ea"/>
              </a:rPr>
              <a:t>Particle effect Fire, Tornado, Firework, Snow, Tail</a:t>
            </a:r>
          </a:p>
          <a:p>
            <a:pPr marL="342900" lvl="1" indent="-342900" fontAlgn="auto">
              <a:spcBef>
                <a:spcPct val="20000"/>
              </a:spcBef>
              <a:spcAft>
                <a:spcPts val="0"/>
              </a:spcAft>
              <a:buFont typeface="Arial" pitchFamily="34" charset="0"/>
              <a:buChar char="•"/>
            </a:pPr>
            <a:endParaRPr lang="en-US" altLang="zh-TW" sz="2400" dirty="0">
              <a:latin typeface="+mn-lt"/>
              <a:ea typeface="+mn-ea"/>
            </a:endParaRPr>
          </a:p>
          <a:p>
            <a:pPr marL="342900" lvl="1" indent="-342900" fontAlgn="auto">
              <a:spcBef>
                <a:spcPct val="20000"/>
              </a:spcBef>
              <a:spcAft>
                <a:spcPts val="0"/>
              </a:spcAft>
              <a:buFont typeface="Arial" pitchFamily="34" charset="0"/>
              <a:buChar char="•"/>
            </a:pPr>
            <a:endParaRPr lang="zh-TW" altLang="zh-TW" sz="2400" dirty="0">
              <a:latin typeface="+mn-lt"/>
              <a:ea typeface="+mn-ea"/>
            </a:endParaRPr>
          </a:p>
        </p:txBody>
      </p:sp>
      <p:pic>
        <p:nvPicPr>
          <p:cNvPr id="11" name="圖片 10"/>
          <p:cNvPicPr>
            <a:picLocks noChangeAspect="1"/>
          </p:cNvPicPr>
          <p:nvPr/>
        </p:nvPicPr>
        <p:blipFill>
          <a:blip r:embed="rId6"/>
          <a:stretch>
            <a:fillRect/>
          </a:stretch>
        </p:blipFill>
        <p:spPr>
          <a:xfrm>
            <a:off x="10033316" y="1895442"/>
            <a:ext cx="1977174" cy="2115212"/>
          </a:xfrm>
          <a:prstGeom prst="rect">
            <a:avLst/>
          </a:prstGeom>
        </p:spPr>
      </p:pic>
      <p:pic>
        <p:nvPicPr>
          <p:cNvPr id="12" name="圖片 11"/>
          <p:cNvPicPr>
            <a:picLocks noChangeAspect="1"/>
          </p:cNvPicPr>
          <p:nvPr/>
        </p:nvPicPr>
        <p:blipFill>
          <a:blip r:embed="rId7"/>
          <a:stretch>
            <a:fillRect/>
          </a:stretch>
        </p:blipFill>
        <p:spPr>
          <a:xfrm>
            <a:off x="7505477" y="2147241"/>
            <a:ext cx="2464246" cy="1849238"/>
          </a:xfrm>
          <a:prstGeom prst="rect">
            <a:avLst/>
          </a:prstGeom>
        </p:spPr>
      </p:pic>
      <p:pic>
        <p:nvPicPr>
          <p:cNvPr id="13" name="圖片 12"/>
          <p:cNvPicPr>
            <a:picLocks noChangeAspect="1"/>
          </p:cNvPicPr>
          <p:nvPr/>
        </p:nvPicPr>
        <p:blipFill rotWithShape="1">
          <a:blip r:embed="rId8"/>
          <a:srcRect l="13226" r="1921" b="14317"/>
          <a:stretch/>
        </p:blipFill>
        <p:spPr>
          <a:xfrm>
            <a:off x="7976483" y="4107275"/>
            <a:ext cx="2013735" cy="2249082"/>
          </a:xfrm>
          <a:prstGeom prst="rect">
            <a:avLst/>
          </a:prstGeom>
        </p:spPr>
      </p:pic>
      <p:pic>
        <p:nvPicPr>
          <p:cNvPr id="14" name="圖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32403" y="981043"/>
            <a:ext cx="855789" cy="855789"/>
          </a:xfrm>
          <a:prstGeom prst="rect">
            <a:avLst/>
          </a:prstGeom>
        </p:spPr>
      </p:pic>
    </p:spTree>
    <p:extLst>
      <p:ext uri="{BB962C8B-B14F-4D97-AF65-F5344CB8AC3E}">
        <p14:creationId xmlns:p14="http://schemas.microsoft.com/office/powerpoint/2010/main" val="3902832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07186" y="274638"/>
            <a:ext cx="4230414" cy="5727573"/>
          </a:xfrm>
        </p:spPr>
        <p:txBody>
          <a:bodyPr>
            <a:normAutofit/>
          </a:bodyPr>
          <a:lstStyle/>
          <a:p>
            <a:pPr lvl="0" algn="l"/>
            <a:r>
              <a:rPr lang="en-US" altLang="zh-TW" sz="9800" dirty="0"/>
              <a:t>Demo</a:t>
            </a:r>
            <a:endParaRPr lang="zh-TW" altLang="zh-TW" dirty="0"/>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23</a:t>
            </a:fld>
            <a:endParaRPr lang="zh-CN" altLang="en-US" sz="1800">
              <a:solidFill>
                <a:schemeClr val="tx1"/>
              </a:solidFill>
            </a:endParaRPr>
          </a:p>
        </p:txBody>
      </p:sp>
      <p:sp>
        <p:nvSpPr>
          <p:cNvPr id="6" name="內容版面配置區 2"/>
          <p:cNvSpPr txBox="1">
            <a:spLocks/>
          </p:cNvSpPr>
          <p:nvPr/>
        </p:nvSpPr>
        <p:spPr>
          <a:xfrm>
            <a:off x="517796" y="1476248"/>
            <a:ext cx="10972800" cy="4525963"/>
          </a:xfrm>
          <a:prstGeom prst="rect">
            <a:avLst/>
          </a:prstGeom>
        </p:spPr>
        <p:txBody>
          <a:bodyPr vert="horz" lIns="91440" tIns="45720" rIns="91440" bIns="45720" rtlCol="0">
            <a:normAutofit/>
          </a:bodyPr>
          <a:lstStyle/>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342900" indent="-342900" fontAlgn="auto">
              <a:spcBef>
                <a:spcPct val="20000"/>
              </a:spcBef>
              <a:spcAft>
                <a:spcPts val="0"/>
              </a:spcAft>
              <a:buFont typeface="Arial" pitchFamily="34" charset="0"/>
              <a:buChar char="•"/>
            </a:pPr>
            <a:endParaRPr lang="en-US" altLang="zh-TW" sz="2400" dirty="0">
              <a:latin typeface="+mn-lt"/>
              <a:ea typeface="+mn-ea"/>
            </a:endParaRPr>
          </a:p>
        </p:txBody>
      </p:sp>
    </p:spTree>
    <p:extLst>
      <p:ext uri="{BB962C8B-B14F-4D97-AF65-F5344CB8AC3E}">
        <p14:creationId xmlns:p14="http://schemas.microsoft.com/office/powerpoint/2010/main" val="2160925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CD82C30E-E7B8-4DD5-ADCE-401FE5C3777C}" type="slidenum">
              <a:rPr lang="zh-CN" altLang="en-US" smtClean="0"/>
              <a:pPr/>
              <a:t>24</a:t>
            </a:fld>
            <a:endParaRPr lang="zh-CN" altLang="en-US" sz="1800">
              <a:solidFill>
                <a:schemeClr val="tx1"/>
              </a:solidFill>
            </a:endParaRPr>
          </a:p>
        </p:txBody>
      </p:sp>
      <p:sp>
        <p:nvSpPr>
          <p:cNvPr id="6" name="內容版面配置區 2"/>
          <p:cNvSpPr txBox="1">
            <a:spLocks/>
          </p:cNvSpPr>
          <p:nvPr/>
        </p:nvSpPr>
        <p:spPr>
          <a:xfrm>
            <a:off x="517796" y="1476248"/>
            <a:ext cx="10972800" cy="4525963"/>
          </a:xfrm>
          <a:prstGeom prst="rect">
            <a:avLst/>
          </a:prstGeom>
        </p:spPr>
        <p:txBody>
          <a:bodyPr vert="horz" lIns="91440" tIns="45720" rIns="91440" bIns="45720" rtlCol="0">
            <a:normAutofit/>
          </a:bodyPr>
          <a:lstStyle/>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342900" indent="-342900" fontAlgn="auto">
              <a:spcBef>
                <a:spcPct val="20000"/>
              </a:spcBef>
              <a:spcAft>
                <a:spcPts val="0"/>
              </a:spcAft>
              <a:buFont typeface="Arial" pitchFamily="34" charset="0"/>
              <a:buChar char="•"/>
            </a:pPr>
            <a:endParaRPr lang="en-US" altLang="zh-TW" sz="2400" dirty="0">
              <a:latin typeface="+mn-lt"/>
              <a:ea typeface="+mn-ea"/>
            </a:endParaRPr>
          </a:p>
        </p:txBody>
      </p:sp>
      <p:sp>
        <p:nvSpPr>
          <p:cNvPr id="7" name="標題 1"/>
          <p:cNvSpPr txBox="1">
            <a:spLocks/>
          </p:cNvSpPr>
          <p:nvPr/>
        </p:nvSpPr>
        <p:spPr>
          <a:xfrm>
            <a:off x="762000" y="4270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buFontTx/>
            </a:pPr>
            <a:r>
              <a:rPr lang="en-US" altLang="zh-TW" dirty="0"/>
              <a:t>Conclusion</a:t>
            </a:r>
            <a:endParaRPr lang="zh-TW" altLang="zh-TW" dirty="0"/>
          </a:p>
        </p:txBody>
      </p:sp>
      <p:sp>
        <p:nvSpPr>
          <p:cNvPr id="9" name="內容版面配置區 2"/>
          <p:cNvSpPr txBox="1">
            <a:spLocks/>
          </p:cNvSpPr>
          <p:nvPr/>
        </p:nvSpPr>
        <p:spPr>
          <a:xfrm>
            <a:off x="670196" y="1628648"/>
            <a:ext cx="10972800" cy="4525963"/>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400" dirty="0">
                <a:latin typeface="+mn-lt"/>
                <a:ea typeface="+mn-ea"/>
              </a:rPr>
              <a:t>L</a:t>
            </a:r>
            <a:r>
              <a:rPr lang="zh-TW" altLang="en-US" sz="2400" dirty="0">
                <a:latin typeface="+mn-lt"/>
                <a:ea typeface="+mn-ea"/>
              </a:rPr>
              <a:t>earn more technique</a:t>
            </a:r>
            <a:r>
              <a:rPr lang="en-US" altLang="zh-TW" sz="2400" dirty="0">
                <a:latin typeface="+mn-lt"/>
                <a:ea typeface="+mn-ea"/>
              </a:rPr>
              <a:t>s about OpenGL</a:t>
            </a:r>
          </a:p>
          <a:p>
            <a:pPr marL="342900" lvl="1" indent="-342900" fontAlgn="auto">
              <a:spcBef>
                <a:spcPct val="20000"/>
              </a:spcBef>
              <a:spcAft>
                <a:spcPts val="0"/>
              </a:spcAft>
              <a:buFont typeface="Arial" pitchFamily="34" charset="0"/>
              <a:buChar char="•"/>
            </a:pPr>
            <a:endParaRPr lang="en-US" altLang="zh-TW" sz="2400" dirty="0">
              <a:latin typeface="+mn-lt"/>
              <a:ea typeface="+mn-ea"/>
            </a:endParaRPr>
          </a:p>
          <a:p>
            <a:pPr marL="342900" lvl="1" indent="-342900" fontAlgn="auto">
              <a:spcBef>
                <a:spcPct val="20000"/>
              </a:spcBef>
              <a:spcAft>
                <a:spcPts val="0"/>
              </a:spcAft>
              <a:buFont typeface="Arial" pitchFamily="34" charset="0"/>
              <a:buChar char="•"/>
            </a:pPr>
            <a:r>
              <a:rPr lang="en-US" altLang="zh-TW" sz="2400" dirty="0">
                <a:latin typeface="+mn-lt"/>
                <a:ea typeface="+mn-ea"/>
              </a:rPr>
              <a:t>Learn how to simulate wave with Fourier transform</a:t>
            </a:r>
          </a:p>
          <a:p>
            <a:pPr marL="0" lvl="1" fontAlgn="auto">
              <a:spcBef>
                <a:spcPct val="20000"/>
              </a:spcBef>
              <a:spcAft>
                <a:spcPts val="0"/>
              </a:spcAft>
            </a:pPr>
            <a:endParaRPr lang="en-US" altLang="zh-TW" sz="2400" dirty="0">
              <a:latin typeface="+mn-lt"/>
              <a:ea typeface="+mn-ea"/>
            </a:endParaRPr>
          </a:p>
          <a:p>
            <a:pPr marL="342900" lvl="1" indent="-342900" fontAlgn="auto">
              <a:spcBef>
                <a:spcPct val="20000"/>
              </a:spcBef>
              <a:spcAft>
                <a:spcPts val="0"/>
              </a:spcAft>
              <a:buFont typeface="Arial" pitchFamily="34" charset="0"/>
              <a:buChar char="•"/>
            </a:pPr>
            <a:r>
              <a:rPr lang="en-US" altLang="zh-TW" sz="2400" dirty="0">
                <a:latin typeface="+mn-lt"/>
                <a:ea typeface="+mn-ea"/>
              </a:rPr>
              <a:t>Learn how to load model to OpenGL</a:t>
            </a:r>
          </a:p>
          <a:p>
            <a:pPr marL="0" lvl="1" fontAlgn="auto">
              <a:spcBef>
                <a:spcPct val="20000"/>
              </a:spcBef>
              <a:spcAft>
                <a:spcPts val="0"/>
              </a:spcAft>
            </a:pPr>
            <a:endParaRPr lang="en-US" altLang="zh-TW" sz="2400" dirty="0">
              <a:latin typeface="+mn-lt"/>
              <a:ea typeface="+mn-ea"/>
            </a:endParaRPr>
          </a:p>
          <a:p>
            <a:pPr marL="342900" lvl="1" indent="-342900" fontAlgn="auto">
              <a:spcBef>
                <a:spcPct val="20000"/>
              </a:spcBef>
              <a:spcAft>
                <a:spcPts val="0"/>
              </a:spcAft>
              <a:buFont typeface="Arial" pitchFamily="34" charset="0"/>
              <a:buChar char="•"/>
            </a:pPr>
            <a:r>
              <a:rPr lang="en-US" altLang="zh-TW" sz="2400" dirty="0">
                <a:latin typeface="+mn-lt"/>
                <a:ea typeface="+mn-ea"/>
              </a:rPr>
              <a:t>Adapt particle system to GPU improve efficiency</a:t>
            </a:r>
          </a:p>
          <a:p>
            <a:pPr marL="342900" lvl="1" indent="-342900" fontAlgn="auto">
              <a:spcBef>
                <a:spcPct val="20000"/>
              </a:spcBef>
              <a:spcAft>
                <a:spcPts val="0"/>
              </a:spcAft>
              <a:buFont typeface="Arial" pitchFamily="34" charset="0"/>
              <a:buChar char="•"/>
            </a:pPr>
            <a:endParaRPr lang="en-US" altLang="zh-TW" sz="2400" dirty="0">
              <a:latin typeface="+mn-lt"/>
              <a:ea typeface="+mn-ea"/>
            </a:endParaRPr>
          </a:p>
          <a:p>
            <a:pPr marL="342900" lvl="1" indent="-342900" fontAlgn="auto">
              <a:spcBef>
                <a:spcPct val="20000"/>
              </a:spcBef>
              <a:spcAft>
                <a:spcPts val="0"/>
              </a:spcAft>
              <a:buFont typeface="Arial" pitchFamily="34" charset="0"/>
              <a:buChar char="•"/>
            </a:pPr>
            <a:r>
              <a:rPr lang="en-US" altLang="zh-TW" sz="2400" dirty="0">
                <a:latin typeface="+mn-lt"/>
                <a:ea typeface="+mn-ea"/>
              </a:rPr>
              <a:t>Base on the particle system we could make more special effects</a:t>
            </a:r>
            <a:endParaRPr lang="zh-TW" altLang="en-US" sz="2400" dirty="0">
              <a:latin typeface="+mn-lt"/>
              <a:ea typeface="+mn-ea"/>
            </a:endParaRPr>
          </a:p>
          <a:p>
            <a:pPr marL="742950" lvl="1" indent="-285750" fontAlgn="auto">
              <a:spcBef>
                <a:spcPct val="20000"/>
              </a:spcBef>
              <a:spcAft>
                <a:spcPts val="0"/>
              </a:spcAft>
              <a:buFont typeface="Arial" pitchFamily="34" charset="0"/>
              <a:buChar char="–"/>
            </a:pPr>
            <a:endParaRPr lang="en-US" altLang="zh-TW" sz="2400" dirty="0">
              <a:latin typeface="+mn-lt"/>
              <a:ea typeface="+mn-ea"/>
            </a:endParaRPr>
          </a:p>
          <a:p>
            <a:pPr marL="342900" indent="-342900" fontAlgn="auto">
              <a:spcBef>
                <a:spcPct val="20000"/>
              </a:spcBef>
              <a:spcAft>
                <a:spcPts val="0"/>
              </a:spcAft>
              <a:buFont typeface="Arial" pitchFamily="34" charset="0"/>
              <a:buChar char="•"/>
            </a:pPr>
            <a:endParaRPr lang="en-US" altLang="zh-TW" sz="2400" dirty="0">
              <a:latin typeface="+mn-lt"/>
              <a:ea typeface="+mn-ea"/>
            </a:endParaRPr>
          </a:p>
        </p:txBody>
      </p:sp>
    </p:spTree>
    <p:extLst>
      <p:ext uri="{BB962C8B-B14F-4D97-AF65-F5344CB8AC3E}">
        <p14:creationId xmlns:p14="http://schemas.microsoft.com/office/powerpoint/2010/main" val="44101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fontAlgn="auto">
              <a:spcBef>
                <a:spcPct val="20000"/>
              </a:spcBef>
              <a:spcAft>
                <a:spcPts val="0"/>
              </a:spcAft>
            </a:pPr>
            <a:r>
              <a:rPr lang="en-US" altLang="zh-TW" sz="4400" dirty="0"/>
              <a:t>Wave Simulation</a:t>
            </a:r>
            <a:endParaRPr lang="zh-TW" altLang="zh-TW" sz="4400" dirty="0"/>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3</a:t>
            </a:fld>
            <a:endParaRPr lang="zh-CN" altLang="en-US" sz="1800" dirty="0">
              <a:solidFill>
                <a:schemeClr val="tx1"/>
              </a:solidFill>
            </a:endParaRPr>
          </a:p>
        </p:txBody>
      </p:sp>
      <p:sp>
        <p:nvSpPr>
          <p:cNvPr id="6" name="內容版面配置區 2">
            <a:extLst>
              <a:ext uri="{FF2B5EF4-FFF2-40B4-BE49-F238E27FC236}">
                <a16:creationId xmlns:a16="http://schemas.microsoft.com/office/drawing/2014/main" id="{FBC7DA6D-A54B-466F-AFFC-8C5B090F7637}"/>
              </a:ext>
            </a:extLst>
          </p:cNvPr>
          <p:cNvSpPr txBox="1">
            <a:spLocks/>
          </p:cNvSpPr>
          <p:nvPr/>
        </p:nvSpPr>
        <p:spPr>
          <a:xfrm>
            <a:off x="670196" y="18270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400" dirty="0">
                <a:latin typeface="+mn-lt"/>
                <a:ea typeface="+mn-ea"/>
              </a:rPr>
              <a:t>Simulating the </a:t>
            </a:r>
            <a:r>
              <a:rPr lang="en-US" altLang="zh-TW" sz="2400" b="1" dirty="0">
                <a:solidFill>
                  <a:schemeClr val="accent1"/>
                </a:solidFill>
                <a:latin typeface="+mn-lt"/>
                <a:ea typeface="+mn-ea"/>
              </a:rPr>
              <a:t>height</a:t>
            </a:r>
            <a:r>
              <a:rPr lang="zh-TW" altLang="en-US" sz="2400" b="1" dirty="0">
                <a:solidFill>
                  <a:schemeClr val="accent1"/>
                </a:solidFill>
                <a:latin typeface="+mn-lt"/>
                <a:ea typeface="+mn-ea"/>
              </a:rPr>
              <a:t> </a:t>
            </a:r>
            <a:r>
              <a:rPr lang="en-US" altLang="zh-TW" sz="2400" b="1" dirty="0">
                <a:solidFill>
                  <a:schemeClr val="accent1"/>
                </a:solidFill>
                <a:latin typeface="+mn-lt"/>
                <a:ea typeface="+mn-ea"/>
              </a:rPr>
              <a:t>field</a:t>
            </a:r>
            <a:r>
              <a:rPr lang="en-US" altLang="zh-TW" sz="2400" b="1" dirty="0">
                <a:latin typeface="+mn-lt"/>
                <a:ea typeface="+mn-ea"/>
              </a:rPr>
              <a:t> </a:t>
            </a:r>
            <a:r>
              <a:rPr lang="en-US" altLang="zh-TW" sz="2400" dirty="0">
                <a:latin typeface="+mn-lt"/>
                <a:ea typeface="+mn-ea"/>
              </a:rPr>
              <a:t>of wave surface</a:t>
            </a:r>
          </a:p>
          <a:p>
            <a:pPr marL="342900" lvl="1" indent="-342900" fontAlgn="auto">
              <a:spcBef>
                <a:spcPct val="20000"/>
              </a:spcBef>
              <a:spcAft>
                <a:spcPts val="0"/>
              </a:spcAft>
              <a:buFont typeface="Arial" pitchFamily="34" charset="0"/>
              <a:buChar char="•"/>
            </a:pPr>
            <a:r>
              <a:rPr lang="en-US" altLang="zh-TW" sz="2400" dirty="0">
                <a:latin typeface="+mn-lt"/>
                <a:ea typeface="+mn-ea"/>
              </a:rPr>
              <a:t>Control the shape of wave with </a:t>
            </a:r>
            <a:r>
              <a:rPr lang="en-US" altLang="zh-TW" sz="2400" b="1" dirty="0">
                <a:solidFill>
                  <a:schemeClr val="accent1"/>
                </a:solidFill>
                <a:latin typeface="+mn-lt"/>
                <a:ea typeface="+mn-ea"/>
              </a:rPr>
              <a:t>wavenumber</a:t>
            </a:r>
            <a:r>
              <a:rPr lang="en-US" altLang="zh-TW" sz="2400" dirty="0">
                <a:latin typeface="+mn-lt"/>
                <a:ea typeface="+mn-ea"/>
              </a:rPr>
              <a:t>, </a:t>
            </a:r>
            <a:r>
              <a:rPr lang="en-US" altLang="zh-TW" sz="2400" b="1" dirty="0">
                <a:solidFill>
                  <a:schemeClr val="accent1"/>
                </a:solidFill>
                <a:latin typeface="+mn-lt"/>
                <a:ea typeface="+mn-ea"/>
              </a:rPr>
              <a:t>angular frequency</a:t>
            </a:r>
            <a:r>
              <a:rPr lang="en-US" altLang="zh-TW" sz="2400" dirty="0">
                <a:latin typeface="+mn-lt"/>
                <a:ea typeface="+mn-ea"/>
              </a:rPr>
              <a:t>,</a:t>
            </a:r>
            <a:r>
              <a:rPr lang="en-US" altLang="zh-TW" sz="2400" b="1" dirty="0">
                <a:latin typeface="+mn-lt"/>
                <a:ea typeface="+mn-ea"/>
              </a:rPr>
              <a:t> </a:t>
            </a:r>
            <a:r>
              <a:rPr lang="en-US" altLang="zh-TW" sz="2400" b="1" dirty="0">
                <a:solidFill>
                  <a:schemeClr val="accent1"/>
                </a:solidFill>
                <a:latin typeface="+mn-lt"/>
                <a:ea typeface="+mn-ea"/>
              </a:rPr>
              <a:t>phase</a:t>
            </a:r>
            <a:r>
              <a:rPr lang="zh-TW" altLang="en-US" sz="2400" b="1" dirty="0">
                <a:latin typeface="+mn-lt"/>
                <a:ea typeface="+mn-ea"/>
              </a:rPr>
              <a:t> </a:t>
            </a:r>
            <a:endParaRPr lang="en-US" altLang="zh-TW" sz="2400" b="1" dirty="0">
              <a:latin typeface="+mn-lt"/>
              <a:ea typeface="+mn-ea"/>
            </a:endParaRPr>
          </a:p>
          <a:p>
            <a:pPr fontAlgn="auto">
              <a:spcBef>
                <a:spcPct val="20000"/>
              </a:spcBef>
              <a:spcAft>
                <a:spcPts val="0"/>
              </a:spcAft>
            </a:pPr>
            <a:endParaRPr lang="en-US" altLang="zh-TW" sz="2400" dirty="0">
              <a:latin typeface="+mn-lt"/>
              <a:ea typeface="+mn-ea"/>
            </a:endParaRPr>
          </a:p>
        </p:txBody>
      </p:sp>
      <p:pic>
        <p:nvPicPr>
          <p:cNvPr id="7" name="圖片 6">
            <a:extLst>
              <a:ext uri="{FF2B5EF4-FFF2-40B4-BE49-F238E27FC236}">
                <a16:creationId xmlns:a16="http://schemas.microsoft.com/office/drawing/2014/main" id="{E3805CDB-9109-4301-9851-9A4AD6148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088" y="3118206"/>
            <a:ext cx="6405824" cy="3603276"/>
          </a:xfrm>
          <a:prstGeom prst="rect">
            <a:avLst/>
          </a:prstGeom>
        </p:spPr>
      </p:pic>
    </p:spTree>
    <p:extLst>
      <p:ext uri="{BB962C8B-B14F-4D97-AF65-F5344CB8AC3E}">
        <p14:creationId xmlns:p14="http://schemas.microsoft.com/office/powerpoint/2010/main" val="848826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fontAlgn="auto">
              <a:spcBef>
                <a:spcPct val="20000"/>
              </a:spcBef>
              <a:spcAft>
                <a:spcPts val="0"/>
              </a:spcAft>
            </a:pPr>
            <a:r>
              <a:rPr lang="en-US" altLang="zh-TW" sz="4400" dirty="0"/>
              <a:t>Wave Simulation</a:t>
            </a:r>
            <a:endParaRPr lang="zh-TW" altLang="zh-TW" sz="4400" dirty="0"/>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4</a:t>
            </a:fld>
            <a:endParaRPr lang="zh-CN" altLang="en-US" sz="1800" dirty="0">
              <a:solidFill>
                <a:schemeClr val="tx1"/>
              </a:solidFill>
            </a:endParaRPr>
          </a:p>
        </p:txBody>
      </p:sp>
      <p:sp>
        <p:nvSpPr>
          <p:cNvPr id="6" name="內容版面配置區 2">
            <a:extLst>
              <a:ext uri="{FF2B5EF4-FFF2-40B4-BE49-F238E27FC236}">
                <a16:creationId xmlns:a16="http://schemas.microsoft.com/office/drawing/2014/main" id="{FBC7DA6D-A54B-466F-AFFC-8C5B090F7637}"/>
              </a:ext>
            </a:extLst>
          </p:cNvPr>
          <p:cNvSpPr txBox="1">
            <a:spLocks/>
          </p:cNvSpPr>
          <p:nvPr/>
        </p:nvSpPr>
        <p:spPr>
          <a:xfrm>
            <a:off x="670196" y="18270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400" dirty="0">
                <a:latin typeface="+mn-lt"/>
                <a:ea typeface="+mn-ea"/>
              </a:rPr>
              <a:t>Sum multiple </a:t>
            </a:r>
            <a:r>
              <a:rPr lang="en-US" altLang="zh-TW" sz="2400" b="1" dirty="0">
                <a:solidFill>
                  <a:schemeClr val="accent3">
                    <a:lumMod val="75000"/>
                  </a:schemeClr>
                </a:solidFill>
                <a:latin typeface="+mn-lt"/>
                <a:ea typeface="+mn-ea"/>
              </a:rPr>
              <a:t>sine wave with different parameter</a:t>
            </a:r>
            <a:r>
              <a:rPr lang="en-US" altLang="zh-TW" sz="2400" dirty="0">
                <a:latin typeface="+mn-lt"/>
                <a:ea typeface="+mn-ea"/>
              </a:rPr>
              <a:t> to form Ocean Wave </a:t>
            </a:r>
          </a:p>
          <a:p>
            <a:pPr marL="342900" lvl="1" indent="-342900" fontAlgn="auto">
              <a:spcBef>
                <a:spcPct val="20000"/>
              </a:spcBef>
              <a:spcAft>
                <a:spcPts val="0"/>
              </a:spcAft>
              <a:buFont typeface="Arial" pitchFamily="34" charset="0"/>
              <a:buChar char="•"/>
            </a:pPr>
            <a:r>
              <a:rPr lang="en-US" altLang="zh-TW" sz="2400" dirty="0">
                <a:latin typeface="+mn-lt"/>
                <a:ea typeface="+mn-ea"/>
              </a:rPr>
              <a:t>How to determine the </a:t>
            </a:r>
            <a:r>
              <a:rPr lang="en-US" altLang="zh-TW" sz="2400" b="1" dirty="0">
                <a:solidFill>
                  <a:schemeClr val="accent1"/>
                </a:solidFill>
                <a:latin typeface="+mn-lt"/>
                <a:ea typeface="+mn-ea"/>
              </a:rPr>
              <a:t>wavenumber</a:t>
            </a:r>
            <a:r>
              <a:rPr lang="en-US" altLang="zh-TW" sz="2400" b="1" dirty="0">
                <a:latin typeface="+mn-lt"/>
                <a:ea typeface="+mn-ea"/>
              </a:rPr>
              <a:t>, </a:t>
            </a:r>
            <a:r>
              <a:rPr lang="en-US" altLang="zh-TW" sz="2400" b="1" dirty="0">
                <a:solidFill>
                  <a:schemeClr val="accent1"/>
                </a:solidFill>
                <a:latin typeface="+mn-lt"/>
                <a:ea typeface="+mn-ea"/>
              </a:rPr>
              <a:t>angular frequency</a:t>
            </a:r>
            <a:r>
              <a:rPr lang="en-US" altLang="zh-TW" sz="2400" b="1" dirty="0">
                <a:latin typeface="+mn-lt"/>
                <a:ea typeface="+mn-ea"/>
              </a:rPr>
              <a:t>, </a:t>
            </a:r>
            <a:r>
              <a:rPr lang="en-US" altLang="zh-TW" sz="2400" b="1" dirty="0">
                <a:solidFill>
                  <a:schemeClr val="accent1"/>
                </a:solidFill>
                <a:latin typeface="+mn-lt"/>
                <a:ea typeface="+mn-ea"/>
              </a:rPr>
              <a:t>phase </a:t>
            </a:r>
            <a:r>
              <a:rPr lang="en-US" altLang="zh-TW" sz="2400" dirty="0">
                <a:latin typeface="+mn-lt"/>
                <a:ea typeface="+mn-ea"/>
              </a:rPr>
              <a:t>for each wave?</a:t>
            </a:r>
            <a:r>
              <a:rPr lang="zh-TW" altLang="en-US" sz="2400" dirty="0">
                <a:latin typeface="+mn-lt"/>
                <a:ea typeface="+mn-ea"/>
              </a:rPr>
              <a:t> </a:t>
            </a:r>
            <a:endParaRPr lang="en-US" altLang="zh-TW" sz="2400" dirty="0">
              <a:latin typeface="+mn-lt"/>
              <a:ea typeface="+mn-ea"/>
            </a:endParaRPr>
          </a:p>
          <a:p>
            <a:pPr fontAlgn="auto">
              <a:spcBef>
                <a:spcPct val="20000"/>
              </a:spcBef>
              <a:spcAft>
                <a:spcPts val="0"/>
              </a:spcAft>
            </a:pPr>
            <a:endParaRPr lang="en-US" altLang="zh-TW" sz="2400" dirty="0">
              <a:latin typeface="+mn-lt"/>
              <a:ea typeface="+mn-ea"/>
            </a:endParaRPr>
          </a:p>
        </p:txBody>
      </p:sp>
      <p:pic>
        <p:nvPicPr>
          <p:cNvPr id="8" name="圖片 7">
            <a:extLst>
              <a:ext uri="{FF2B5EF4-FFF2-40B4-BE49-F238E27FC236}">
                <a16:creationId xmlns:a16="http://schemas.microsoft.com/office/drawing/2014/main" id="{C7924295-D756-4FA3-836C-D97A9E471223}"/>
              </a:ext>
            </a:extLst>
          </p:cNvPr>
          <p:cNvPicPr>
            <a:picLocks noChangeAspect="1"/>
          </p:cNvPicPr>
          <p:nvPr/>
        </p:nvPicPr>
        <p:blipFill>
          <a:blip r:embed="rId3"/>
          <a:stretch>
            <a:fillRect/>
          </a:stretch>
        </p:blipFill>
        <p:spPr>
          <a:xfrm>
            <a:off x="3619709" y="3024432"/>
            <a:ext cx="4229100" cy="3457575"/>
          </a:xfrm>
          <a:prstGeom prst="rect">
            <a:avLst/>
          </a:prstGeom>
        </p:spPr>
      </p:pic>
    </p:spTree>
    <p:extLst>
      <p:ext uri="{BB962C8B-B14F-4D97-AF65-F5344CB8AC3E}">
        <p14:creationId xmlns:p14="http://schemas.microsoft.com/office/powerpoint/2010/main" val="3170933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fontAlgn="auto">
              <a:spcBef>
                <a:spcPct val="20000"/>
              </a:spcBef>
              <a:spcAft>
                <a:spcPts val="0"/>
              </a:spcAft>
            </a:pPr>
            <a:r>
              <a:rPr lang="en-US" altLang="zh-TW" sz="4400" dirty="0"/>
              <a:t>Wave Simulation</a:t>
            </a:r>
            <a:endParaRPr lang="zh-TW" altLang="zh-TW" sz="4400" dirty="0"/>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5</a:t>
            </a:fld>
            <a:endParaRPr lang="zh-CN" altLang="en-US" sz="1800" dirty="0">
              <a:solidFill>
                <a:schemeClr val="tx1"/>
              </a:solidFill>
            </a:endParaRPr>
          </a:p>
        </p:txBody>
      </p:sp>
      <p:sp>
        <p:nvSpPr>
          <p:cNvPr id="6" name="內容版面配置區 2">
            <a:extLst>
              <a:ext uri="{FF2B5EF4-FFF2-40B4-BE49-F238E27FC236}">
                <a16:creationId xmlns:a16="http://schemas.microsoft.com/office/drawing/2014/main" id="{FBC7DA6D-A54B-466F-AFFC-8C5B090F7637}"/>
              </a:ext>
            </a:extLst>
          </p:cNvPr>
          <p:cNvSpPr txBox="1">
            <a:spLocks/>
          </p:cNvSpPr>
          <p:nvPr/>
        </p:nvSpPr>
        <p:spPr>
          <a:xfrm>
            <a:off x="670196" y="18270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400" dirty="0">
                <a:latin typeface="+mn-lt"/>
              </a:rPr>
              <a:t>Use </a:t>
            </a:r>
            <a:r>
              <a:rPr lang="en-US" altLang="zh-TW" sz="2400" b="1" dirty="0">
                <a:solidFill>
                  <a:schemeClr val="bg2">
                    <a:lumMod val="50000"/>
                  </a:schemeClr>
                </a:solidFill>
                <a:latin typeface="+mn-lt"/>
              </a:rPr>
              <a:t>Statistical mode</a:t>
            </a:r>
            <a:r>
              <a:rPr lang="en-US" altLang="zh-TW" sz="2400" b="1" dirty="0">
                <a:solidFill>
                  <a:schemeClr val="bg2">
                    <a:lumMod val="50000"/>
                  </a:schemeClr>
                </a:solidFill>
                <a:latin typeface="+mn-lt"/>
                <a:ea typeface="+mn-ea"/>
              </a:rPr>
              <a:t>l </a:t>
            </a:r>
            <a:r>
              <a:rPr lang="en-US" altLang="zh-TW" sz="2400" dirty="0">
                <a:latin typeface="+mn-lt"/>
                <a:ea typeface="+mn-ea"/>
              </a:rPr>
              <a:t>as the solution</a:t>
            </a:r>
            <a:endParaRPr lang="en-US" altLang="zh-TW" sz="2400" dirty="0">
              <a:solidFill>
                <a:schemeClr val="bg2">
                  <a:lumMod val="50000"/>
                </a:schemeClr>
              </a:solidFill>
              <a:latin typeface="+mn-lt"/>
              <a:ea typeface="+mn-ea"/>
            </a:endParaRPr>
          </a:p>
          <a:p>
            <a:pPr marL="342900" lvl="1" indent="-342900" fontAlgn="auto">
              <a:spcBef>
                <a:spcPct val="20000"/>
              </a:spcBef>
              <a:spcAft>
                <a:spcPts val="0"/>
              </a:spcAft>
              <a:buFont typeface="Arial" pitchFamily="34" charset="0"/>
              <a:buChar char="•"/>
            </a:pPr>
            <a:r>
              <a:rPr lang="en-US" altLang="zh-TW" sz="2400" b="1" dirty="0">
                <a:solidFill>
                  <a:schemeClr val="accent1"/>
                </a:solidFill>
                <a:latin typeface="+mn-lt"/>
                <a:ea typeface="+mn-ea"/>
              </a:rPr>
              <a:t>Fourier Transform </a:t>
            </a:r>
            <a:r>
              <a:rPr lang="en-US" altLang="zh-TW" sz="2400" dirty="0">
                <a:latin typeface="+mn-lt"/>
                <a:ea typeface="+mn-ea"/>
              </a:rPr>
              <a:t>and </a:t>
            </a:r>
            <a:r>
              <a:rPr lang="en-US" altLang="zh-TW" sz="2400" b="1" dirty="0">
                <a:solidFill>
                  <a:srgbClr val="00B050"/>
                </a:solidFill>
                <a:latin typeface="+mn-lt"/>
                <a:ea typeface="+mn-ea"/>
              </a:rPr>
              <a:t>Ocean-Wave Spectrum</a:t>
            </a:r>
          </a:p>
          <a:p>
            <a:pPr fontAlgn="auto">
              <a:spcBef>
                <a:spcPct val="20000"/>
              </a:spcBef>
              <a:spcAft>
                <a:spcPts val="0"/>
              </a:spcAft>
            </a:pPr>
            <a:endParaRPr lang="en-US" altLang="zh-TW" sz="2400" dirty="0">
              <a:latin typeface="+mn-lt"/>
              <a:ea typeface="+mn-ea"/>
            </a:endParaRPr>
          </a:p>
        </p:txBody>
      </p:sp>
    </p:spTree>
    <p:extLst>
      <p:ext uri="{BB962C8B-B14F-4D97-AF65-F5344CB8AC3E}">
        <p14:creationId xmlns:p14="http://schemas.microsoft.com/office/powerpoint/2010/main" val="943847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fontAlgn="auto">
              <a:spcBef>
                <a:spcPct val="20000"/>
              </a:spcBef>
              <a:spcAft>
                <a:spcPts val="0"/>
              </a:spcAft>
            </a:pPr>
            <a:r>
              <a:rPr lang="en-US" altLang="zh-TW" sz="4400" dirty="0"/>
              <a:t>Wave Simulation</a:t>
            </a:r>
            <a:endParaRPr lang="zh-TW" altLang="zh-TW" sz="4400" dirty="0"/>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6</a:t>
            </a:fld>
            <a:endParaRPr lang="zh-CN" altLang="en-US" sz="1800" dirty="0">
              <a:solidFill>
                <a:schemeClr val="tx1"/>
              </a:solidFill>
            </a:endParaRPr>
          </a:p>
        </p:txBody>
      </p:sp>
      <p:pic>
        <p:nvPicPr>
          <p:cNvPr id="7" name="Picture 2">
            <a:extLst>
              <a:ext uri="{FF2B5EF4-FFF2-40B4-BE49-F238E27FC236}">
                <a16:creationId xmlns:a16="http://schemas.microsoft.com/office/drawing/2014/main" id="{DE1487CD-2EA1-4D69-A140-A214A6690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71" y="1417638"/>
            <a:ext cx="10031186" cy="516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203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fontAlgn="auto">
              <a:spcBef>
                <a:spcPct val="20000"/>
              </a:spcBef>
              <a:spcAft>
                <a:spcPts val="0"/>
              </a:spcAft>
            </a:pPr>
            <a:r>
              <a:rPr lang="en-US" altLang="zh-TW" sz="4400" dirty="0"/>
              <a:t>Wave Simulation</a:t>
            </a:r>
            <a:endParaRPr lang="zh-TW" altLang="zh-TW" sz="4400" dirty="0"/>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7</a:t>
            </a:fld>
            <a:endParaRPr lang="zh-CN" altLang="en-US" sz="1800" dirty="0">
              <a:solidFill>
                <a:schemeClr val="tx1"/>
              </a:solidFill>
            </a:endParaRPr>
          </a:p>
        </p:txBody>
      </p:sp>
      <p:sp>
        <p:nvSpPr>
          <p:cNvPr id="6" name="內容版面配置區 2">
            <a:extLst>
              <a:ext uri="{FF2B5EF4-FFF2-40B4-BE49-F238E27FC236}">
                <a16:creationId xmlns:a16="http://schemas.microsoft.com/office/drawing/2014/main" id="{FBC7DA6D-A54B-466F-AFFC-8C5B090F7637}"/>
              </a:ext>
            </a:extLst>
          </p:cNvPr>
          <p:cNvSpPr txBox="1">
            <a:spLocks/>
          </p:cNvSpPr>
          <p:nvPr/>
        </p:nvSpPr>
        <p:spPr>
          <a:xfrm>
            <a:off x="670196" y="1827088"/>
            <a:ext cx="10972800" cy="4195840"/>
          </a:xfrm>
          <a:prstGeom prst="rect">
            <a:avLst/>
          </a:prstGeom>
        </p:spPr>
        <p:txBody>
          <a:bodyPr vert="horz" lIns="91440" tIns="45720" rIns="91440" bIns="45720" rtlCol="0">
            <a:normAutofit/>
          </a:bodyPr>
          <a:lstStyle/>
          <a:p>
            <a:pPr marL="342900" lvl="1" indent="-342900" fontAlgn="auto">
              <a:spcBef>
                <a:spcPct val="20000"/>
              </a:spcBef>
              <a:spcAft>
                <a:spcPts val="0"/>
              </a:spcAft>
              <a:buFont typeface="Arial" pitchFamily="34" charset="0"/>
              <a:buChar char="•"/>
            </a:pPr>
            <a:r>
              <a:rPr lang="en-US" altLang="zh-TW" sz="2400" dirty="0">
                <a:latin typeface="+mn-lt"/>
                <a:ea typeface="+mn-ea"/>
              </a:rPr>
              <a:t>We can use </a:t>
            </a:r>
            <a:r>
              <a:rPr lang="en-US" altLang="zh-TW" sz="2400" b="1" dirty="0">
                <a:solidFill>
                  <a:schemeClr val="accent1"/>
                </a:solidFill>
                <a:latin typeface="+mn-lt"/>
                <a:ea typeface="+mn-ea"/>
              </a:rPr>
              <a:t>Inverse Fourier Transform </a:t>
            </a:r>
            <a:r>
              <a:rPr lang="en-US" altLang="zh-TW" sz="2400" dirty="0">
                <a:latin typeface="+mn-lt"/>
                <a:ea typeface="+mn-ea"/>
              </a:rPr>
              <a:t>to get the Wave of </a:t>
            </a:r>
            <a:r>
              <a:rPr lang="en-US" altLang="zh-TW" sz="2400" b="1" dirty="0">
                <a:solidFill>
                  <a:srgbClr val="92D050"/>
                </a:solidFill>
                <a:latin typeface="+mn-lt"/>
                <a:ea typeface="+mn-ea"/>
              </a:rPr>
              <a:t>Ocean Spectrum</a:t>
            </a:r>
          </a:p>
          <a:p>
            <a:pPr marL="342900" lvl="1" indent="-342900" fontAlgn="auto">
              <a:spcBef>
                <a:spcPct val="20000"/>
              </a:spcBef>
              <a:spcAft>
                <a:spcPts val="0"/>
              </a:spcAft>
              <a:buFont typeface="Arial" pitchFamily="34" charset="0"/>
              <a:buChar char="•"/>
            </a:pPr>
            <a:r>
              <a:rPr lang="en-US" altLang="zh-TW" sz="2400" dirty="0">
                <a:latin typeface="+mn-lt"/>
                <a:ea typeface="+mn-ea"/>
              </a:rPr>
              <a:t>We use </a:t>
            </a:r>
            <a:r>
              <a:rPr lang="en-US" altLang="zh-TW" sz="2400" b="1" dirty="0">
                <a:solidFill>
                  <a:schemeClr val="accent4">
                    <a:lumMod val="75000"/>
                  </a:schemeClr>
                </a:solidFill>
                <a:latin typeface="+mn-lt"/>
              </a:rPr>
              <a:t>Phillips spectrum</a:t>
            </a:r>
          </a:p>
          <a:p>
            <a:pPr marL="342900" lvl="1" indent="-342900" fontAlgn="auto">
              <a:spcBef>
                <a:spcPct val="20000"/>
              </a:spcBef>
              <a:spcAft>
                <a:spcPts val="0"/>
              </a:spcAft>
              <a:buFont typeface="Arial" pitchFamily="34" charset="0"/>
              <a:buChar char="•"/>
            </a:pPr>
            <a:endParaRPr lang="en-US" altLang="zh-TW" sz="2400" dirty="0">
              <a:solidFill>
                <a:schemeClr val="accent4">
                  <a:lumMod val="75000"/>
                </a:schemeClr>
              </a:solidFill>
              <a:latin typeface="+mn-lt"/>
              <a:ea typeface="+mn-ea"/>
            </a:endParaRPr>
          </a:p>
          <a:p>
            <a:pPr marL="342900" lvl="1" indent="-342900" fontAlgn="auto">
              <a:spcBef>
                <a:spcPct val="20000"/>
              </a:spcBef>
              <a:spcAft>
                <a:spcPts val="0"/>
              </a:spcAft>
              <a:buFont typeface="Arial" pitchFamily="34" charset="0"/>
              <a:buChar char="•"/>
            </a:pPr>
            <a:endParaRPr lang="en-US" altLang="zh-TW" sz="2400" dirty="0">
              <a:solidFill>
                <a:schemeClr val="accent4">
                  <a:lumMod val="75000"/>
                </a:schemeClr>
              </a:solidFill>
              <a:latin typeface="+mn-lt"/>
              <a:ea typeface="+mn-ea"/>
            </a:endParaRPr>
          </a:p>
          <a:p>
            <a:pPr marL="342900" lvl="1" indent="-342900" fontAlgn="auto">
              <a:spcBef>
                <a:spcPct val="20000"/>
              </a:spcBef>
              <a:spcAft>
                <a:spcPts val="0"/>
              </a:spcAft>
              <a:buFont typeface="Arial" pitchFamily="34" charset="0"/>
              <a:buChar char="•"/>
            </a:pPr>
            <a:endParaRPr lang="en-US" altLang="zh-TW" sz="2400" dirty="0">
              <a:solidFill>
                <a:schemeClr val="accent4">
                  <a:lumMod val="75000"/>
                </a:schemeClr>
              </a:solidFill>
              <a:latin typeface="+mn-lt"/>
              <a:ea typeface="+mn-ea"/>
            </a:endParaRPr>
          </a:p>
          <a:p>
            <a:pPr marL="342900" lvl="1" indent="-342900" fontAlgn="auto">
              <a:spcBef>
                <a:spcPct val="20000"/>
              </a:spcBef>
              <a:spcAft>
                <a:spcPts val="0"/>
              </a:spcAft>
              <a:buFont typeface="Arial" pitchFamily="34" charset="0"/>
              <a:buChar char="•"/>
            </a:pPr>
            <a:endParaRPr lang="en-US" altLang="zh-TW" sz="2400" dirty="0">
              <a:solidFill>
                <a:schemeClr val="accent4">
                  <a:lumMod val="75000"/>
                </a:schemeClr>
              </a:solidFill>
              <a:latin typeface="+mn-lt"/>
              <a:ea typeface="+mn-ea"/>
            </a:endParaRPr>
          </a:p>
          <a:p>
            <a:pPr marL="342900" lvl="1" indent="-342900" fontAlgn="auto">
              <a:spcBef>
                <a:spcPct val="20000"/>
              </a:spcBef>
              <a:spcAft>
                <a:spcPts val="0"/>
              </a:spcAft>
              <a:buFont typeface="Arial" pitchFamily="34" charset="0"/>
              <a:buChar char="•"/>
            </a:pPr>
            <a:r>
              <a:rPr lang="en-US" altLang="zh-TW" sz="2400" dirty="0">
                <a:latin typeface="+mn-lt"/>
                <a:ea typeface="+mn-ea"/>
              </a:rPr>
              <a:t>There are other spectrums</a:t>
            </a:r>
          </a:p>
          <a:p>
            <a:pPr marL="800100" lvl="2" indent="-342900" fontAlgn="auto">
              <a:spcBef>
                <a:spcPct val="20000"/>
              </a:spcBef>
              <a:spcAft>
                <a:spcPts val="0"/>
              </a:spcAft>
              <a:buFont typeface="Arial" pitchFamily="34" charset="0"/>
              <a:buChar char="•"/>
            </a:pPr>
            <a:r>
              <a:rPr lang="en-US" altLang="zh-TW" sz="2400" b="0" i="0" dirty="0">
                <a:solidFill>
                  <a:srgbClr val="000000"/>
                </a:solidFill>
                <a:effectLst/>
                <a:latin typeface="+mn-lt"/>
              </a:rPr>
              <a:t>Pierson-Moskowitz</a:t>
            </a:r>
          </a:p>
          <a:p>
            <a:pPr marL="800100" lvl="2" indent="-342900" fontAlgn="auto">
              <a:spcBef>
                <a:spcPct val="20000"/>
              </a:spcBef>
              <a:spcAft>
                <a:spcPts val="0"/>
              </a:spcAft>
              <a:buFont typeface="Arial" pitchFamily="34" charset="0"/>
              <a:buChar char="•"/>
            </a:pPr>
            <a:r>
              <a:rPr lang="en-US" altLang="zh-TW" sz="2400" b="0" i="0" dirty="0">
                <a:solidFill>
                  <a:srgbClr val="000000"/>
                </a:solidFill>
                <a:effectLst/>
                <a:latin typeface="+mn-lt"/>
              </a:rPr>
              <a:t>JONSWAP</a:t>
            </a:r>
          </a:p>
          <a:p>
            <a:pPr marL="800100" lvl="2" indent="-342900" fontAlgn="auto">
              <a:spcBef>
                <a:spcPct val="20000"/>
              </a:spcBef>
              <a:spcAft>
                <a:spcPts val="0"/>
              </a:spcAft>
              <a:buFont typeface="Arial" pitchFamily="34" charset="0"/>
              <a:buChar char="•"/>
            </a:pPr>
            <a:endParaRPr lang="en-US" altLang="zh-TW" sz="2400" dirty="0">
              <a:latin typeface="+mn-lt"/>
              <a:ea typeface="+mn-ea"/>
            </a:endParaRPr>
          </a:p>
          <a:p>
            <a:pPr fontAlgn="auto">
              <a:spcBef>
                <a:spcPct val="20000"/>
              </a:spcBef>
              <a:spcAft>
                <a:spcPts val="0"/>
              </a:spcAft>
            </a:pPr>
            <a:endParaRPr lang="en-US" altLang="zh-TW" sz="2400" dirty="0">
              <a:latin typeface="+mn-lt"/>
              <a:ea typeface="+mn-ea"/>
            </a:endParaRPr>
          </a:p>
        </p:txBody>
      </p:sp>
      <p:pic>
        <p:nvPicPr>
          <p:cNvPr id="9" name="圖片 8">
            <a:extLst>
              <a:ext uri="{FF2B5EF4-FFF2-40B4-BE49-F238E27FC236}">
                <a16:creationId xmlns:a16="http://schemas.microsoft.com/office/drawing/2014/main" id="{09D2DA48-C3D8-4A25-8FCB-6CFDFD223BDE}"/>
              </a:ext>
            </a:extLst>
          </p:cNvPr>
          <p:cNvPicPr>
            <a:picLocks noChangeAspect="1"/>
          </p:cNvPicPr>
          <p:nvPr/>
        </p:nvPicPr>
        <p:blipFill>
          <a:blip r:embed="rId3"/>
          <a:stretch>
            <a:fillRect/>
          </a:stretch>
        </p:blipFill>
        <p:spPr>
          <a:xfrm>
            <a:off x="2291679" y="3082045"/>
            <a:ext cx="6762750" cy="1381125"/>
          </a:xfrm>
          <a:prstGeom prst="rect">
            <a:avLst/>
          </a:prstGeom>
        </p:spPr>
      </p:pic>
    </p:spTree>
    <p:extLst>
      <p:ext uri="{BB962C8B-B14F-4D97-AF65-F5344CB8AC3E}">
        <p14:creationId xmlns:p14="http://schemas.microsoft.com/office/powerpoint/2010/main" val="104704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fontAlgn="auto">
              <a:spcBef>
                <a:spcPct val="20000"/>
              </a:spcBef>
              <a:spcAft>
                <a:spcPts val="0"/>
              </a:spcAft>
            </a:pPr>
            <a:r>
              <a:rPr lang="en-US" altLang="zh-TW" sz="4400" dirty="0"/>
              <a:t>Wave Simulation</a:t>
            </a:r>
            <a:endParaRPr lang="zh-TW" altLang="zh-TW" sz="4400" dirty="0"/>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8</a:t>
            </a:fld>
            <a:endParaRPr lang="zh-CN" altLang="en-US" sz="1800" dirty="0">
              <a:solidFill>
                <a:schemeClr val="tx1"/>
              </a:solidFill>
            </a:endParaRPr>
          </a:p>
        </p:txBody>
      </p:sp>
      <p:sp>
        <p:nvSpPr>
          <p:cNvPr id="6" name="內容版面配置區 2">
            <a:extLst>
              <a:ext uri="{FF2B5EF4-FFF2-40B4-BE49-F238E27FC236}">
                <a16:creationId xmlns:a16="http://schemas.microsoft.com/office/drawing/2014/main" id="{FBC7DA6D-A54B-466F-AFFC-8C5B090F7637}"/>
              </a:ext>
            </a:extLst>
          </p:cNvPr>
          <p:cNvSpPr txBox="1">
            <a:spLocks/>
          </p:cNvSpPr>
          <p:nvPr/>
        </p:nvSpPr>
        <p:spPr>
          <a:xfrm>
            <a:off x="670196" y="1827088"/>
            <a:ext cx="10972800" cy="4195840"/>
          </a:xfrm>
          <a:prstGeom prst="rect">
            <a:avLst/>
          </a:prstGeom>
        </p:spPr>
        <p:txBody>
          <a:bodyPr vert="horz" lIns="91440" tIns="45720" rIns="91440" bIns="45720" rtlCol="0">
            <a:normAutofit/>
          </a:bodyPr>
          <a:lstStyle/>
          <a:p>
            <a:pPr lvl="1" indent="-457200" fontAlgn="auto">
              <a:spcBef>
                <a:spcPct val="20000"/>
              </a:spcBef>
              <a:spcAft>
                <a:spcPts val="0"/>
              </a:spcAft>
              <a:buFont typeface="+mj-lt"/>
              <a:buAutoNum type="arabicPeriod"/>
            </a:pPr>
            <a:r>
              <a:rPr lang="en-US" altLang="zh-TW" sz="2400" dirty="0">
                <a:latin typeface="+mn-lt"/>
                <a:ea typeface="+mn-ea"/>
              </a:rPr>
              <a:t>Use </a:t>
            </a:r>
            <a:r>
              <a:rPr lang="en-US" altLang="zh-TW" sz="2400" b="1" dirty="0">
                <a:solidFill>
                  <a:schemeClr val="accent1"/>
                </a:solidFill>
                <a:latin typeface="+mn-lt"/>
                <a:ea typeface="+mn-ea"/>
              </a:rPr>
              <a:t>Inverse Fourier Transform </a:t>
            </a:r>
            <a:r>
              <a:rPr lang="en-US" altLang="zh-TW" sz="2400" b="1" dirty="0">
                <a:latin typeface="+mn-lt"/>
                <a:ea typeface="+mn-ea"/>
              </a:rPr>
              <a:t>to</a:t>
            </a:r>
            <a:r>
              <a:rPr lang="en-US" altLang="zh-TW" sz="2400" b="1" dirty="0">
                <a:solidFill>
                  <a:schemeClr val="accent1"/>
                </a:solidFill>
                <a:latin typeface="+mn-lt"/>
                <a:ea typeface="+mn-ea"/>
              </a:rPr>
              <a:t> </a:t>
            </a:r>
            <a:r>
              <a:rPr lang="en-US" altLang="zh-TW" sz="2400" dirty="0">
                <a:latin typeface="+mn-lt"/>
                <a:ea typeface="+mn-ea"/>
              </a:rPr>
              <a:t>Compute </a:t>
            </a:r>
            <a:r>
              <a:rPr lang="en-US" altLang="zh-TW" sz="2400" b="1" dirty="0">
                <a:solidFill>
                  <a:schemeClr val="tx2"/>
                </a:solidFill>
                <a:latin typeface="+mn-lt"/>
                <a:ea typeface="+mn-ea"/>
              </a:rPr>
              <a:t>Height map </a:t>
            </a:r>
            <a:r>
              <a:rPr lang="en-US" altLang="zh-TW" sz="2400" dirty="0">
                <a:latin typeface="+mn-lt"/>
                <a:ea typeface="+mn-ea"/>
              </a:rPr>
              <a:t>and </a:t>
            </a:r>
            <a:r>
              <a:rPr lang="en-US" altLang="zh-TW" sz="2400" b="1" dirty="0">
                <a:solidFill>
                  <a:srgbClr val="00B050"/>
                </a:solidFill>
                <a:latin typeface="+mn-lt"/>
                <a:ea typeface="+mn-ea"/>
              </a:rPr>
              <a:t>Normal map </a:t>
            </a:r>
            <a:r>
              <a:rPr lang="en-US" altLang="zh-TW" sz="2400" dirty="0">
                <a:latin typeface="+mn-lt"/>
                <a:ea typeface="+mn-ea"/>
              </a:rPr>
              <a:t>at each frame</a:t>
            </a:r>
          </a:p>
          <a:p>
            <a:pPr lvl="1" indent="-457200" fontAlgn="auto">
              <a:spcBef>
                <a:spcPct val="20000"/>
              </a:spcBef>
              <a:spcAft>
                <a:spcPts val="0"/>
              </a:spcAft>
              <a:buFont typeface="+mj-lt"/>
              <a:buAutoNum type="arabicPeriod"/>
            </a:pPr>
            <a:r>
              <a:rPr lang="en-US" altLang="zh-TW" sz="2400" dirty="0">
                <a:latin typeface="+mn-lt"/>
                <a:ea typeface="+mn-ea"/>
              </a:rPr>
              <a:t>Put </a:t>
            </a:r>
            <a:r>
              <a:rPr lang="en-US" altLang="zh-TW" sz="2400" b="1" dirty="0">
                <a:solidFill>
                  <a:schemeClr val="tx2"/>
                </a:solidFill>
                <a:latin typeface="+mn-lt"/>
                <a:ea typeface="+mn-ea"/>
              </a:rPr>
              <a:t>Height map </a:t>
            </a:r>
            <a:r>
              <a:rPr lang="en-US" altLang="zh-TW" sz="2400" dirty="0">
                <a:latin typeface="+mn-lt"/>
                <a:ea typeface="+mn-ea"/>
              </a:rPr>
              <a:t>and </a:t>
            </a:r>
            <a:r>
              <a:rPr lang="en-US" altLang="zh-TW" sz="2400" b="1" dirty="0">
                <a:solidFill>
                  <a:srgbClr val="00B050"/>
                </a:solidFill>
                <a:latin typeface="+mn-lt"/>
                <a:ea typeface="+mn-ea"/>
              </a:rPr>
              <a:t>Normal map </a:t>
            </a:r>
            <a:r>
              <a:rPr lang="en-US" altLang="zh-TW" sz="2400" dirty="0">
                <a:latin typeface="+mn-lt"/>
                <a:ea typeface="+mn-ea"/>
              </a:rPr>
              <a:t>into shader to draw wave and lighting</a:t>
            </a:r>
          </a:p>
          <a:p>
            <a:pPr lvl="1" indent="-457200" fontAlgn="auto">
              <a:spcBef>
                <a:spcPct val="20000"/>
              </a:spcBef>
              <a:spcAft>
                <a:spcPts val="0"/>
              </a:spcAft>
              <a:buFont typeface="+mj-lt"/>
              <a:buAutoNum type="arabicPeriod"/>
            </a:pPr>
            <a:endParaRPr lang="en-US" altLang="zh-TW" sz="2400" dirty="0">
              <a:latin typeface="+mn-lt"/>
              <a:ea typeface="+mn-ea"/>
            </a:endParaRPr>
          </a:p>
          <a:p>
            <a:pPr fontAlgn="auto">
              <a:spcBef>
                <a:spcPct val="20000"/>
              </a:spcBef>
              <a:spcAft>
                <a:spcPts val="0"/>
              </a:spcAft>
            </a:pPr>
            <a:endParaRPr lang="en-US" altLang="zh-TW" sz="2400" dirty="0">
              <a:latin typeface="+mn-lt"/>
              <a:ea typeface="+mn-ea"/>
            </a:endParaRPr>
          </a:p>
        </p:txBody>
      </p:sp>
    </p:spTree>
    <p:extLst>
      <p:ext uri="{BB962C8B-B14F-4D97-AF65-F5344CB8AC3E}">
        <p14:creationId xmlns:p14="http://schemas.microsoft.com/office/powerpoint/2010/main" val="2793362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1" fontAlgn="auto">
              <a:spcBef>
                <a:spcPct val="20000"/>
              </a:spcBef>
              <a:spcAft>
                <a:spcPts val="0"/>
              </a:spcAft>
            </a:pPr>
            <a:r>
              <a:rPr lang="en-US" altLang="zh-TW" sz="4400" dirty="0"/>
              <a:t>Wave Simulation</a:t>
            </a:r>
            <a:endParaRPr lang="zh-TW" altLang="zh-TW" sz="4400" dirty="0"/>
          </a:p>
        </p:txBody>
      </p:sp>
      <p:sp>
        <p:nvSpPr>
          <p:cNvPr id="5" name="內容版面配置區 2"/>
          <p:cNvSpPr txBox="1">
            <a:spLocks/>
          </p:cNvSpPr>
          <p:nvPr/>
        </p:nvSpPr>
        <p:spPr>
          <a:xfrm>
            <a:off x="517796" y="1674688"/>
            <a:ext cx="10972800" cy="4195840"/>
          </a:xfrm>
          <a:prstGeom prst="rect">
            <a:avLst/>
          </a:prstGeom>
        </p:spPr>
        <p:txBody>
          <a:bodyPr vert="horz" lIns="91440" tIns="45720" rIns="91440" bIns="45720" rtlCol="0">
            <a:normAutofit/>
          </a:bodyPr>
          <a:lstStyle/>
          <a:p>
            <a:pPr fontAlgn="auto">
              <a:spcBef>
                <a:spcPct val="20000"/>
              </a:spcBef>
              <a:spcAft>
                <a:spcPts val="0"/>
              </a:spcAft>
            </a:pPr>
            <a:endParaRPr lang="en-US" altLang="zh-TW" sz="2400" dirty="0">
              <a:latin typeface="+mn-lt"/>
              <a:ea typeface="+mn-ea"/>
            </a:endParaRPr>
          </a:p>
        </p:txBody>
      </p:sp>
      <p:sp>
        <p:nvSpPr>
          <p:cNvPr id="4" name="投影片編號版面配置區 3"/>
          <p:cNvSpPr>
            <a:spLocks noGrp="1"/>
          </p:cNvSpPr>
          <p:nvPr>
            <p:ph type="sldNum" sz="quarter" idx="12"/>
          </p:nvPr>
        </p:nvSpPr>
        <p:spPr/>
        <p:txBody>
          <a:bodyPr/>
          <a:lstStyle/>
          <a:p>
            <a:fld id="{CD82C30E-E7B8-4DD5-ADCE-401FE5C3777C}" type="slidenum">
              <a:rPr lang="zh-CN" altLang="en-US" smtClean="0"/>
              <a:pPr/>
              <a:t>9</a:t>
            </a:fld>
            <a:endParaRPr lang="zh-CN" altLang="en-US" sz="1800" dirty="0">
              <a:solidFill>
                <a:schemeClr val="tx1"/>
              </a:solidFill>
            </a:endParaRPr>
          </a:p>
        </p:txBody>
      </p:sp>
      <p:sp>
        <p:nvSpPr>
          <p:cNvPr id="6" name="內容版面配置區 2">
            <a:extLst>
              <a:ext uri="{FF2B5EF4-FFF2-40B4-BE49-F238E27FC236}">
                <a16:creationId xmlns:a16="http://schemas.microsoft.com/office/drawing/2014/main" id="{FBC7DA6D-A54B-466F-AFFC-8C5B090F7637}"/>
              </a:ext>
            </a:extLst>
          </p:cNvPr>
          <p:cNvSpPr txBox="1">
            <a:spLocks/>
          </p:cNvSpPr>
          <p:nvPr/>
        </p:nvSpPr>
        <p:spPr>
          <a:xfrm>
            <a:off x="670196" y="1827088"/>
            <a:ext cx="10972800" cy="4195840"/>
          </a:xfrm>
          <a:prstGeom prst="rect">
            <a:avLst/>
          </a:prstGeom>
        </p:spPr>
        <p:txBody>
          <a:bodyPr vert="horz" lIns="91440" tIns="45720" rIns="91440" bIns="45720" rtlCol="0">
            <a:normAutofit/>
          </a:bodyPr>
          <a:lstStyle/>
          <a:p>
            <a:pPr lvl="1" indent="-457200" fontAlgn="auto">
              <a:spcBef>
                <a:spcPct val="20000"/>
              </a:spcBef>
              <a:spcAft>
                <a:spcPts val="0"/>
              </a:spcAft>
              <a:buFont typeface="Arial" panose="020B0604020202020204" pitchFamily="34" charset="0"/>
              <a:buChar char="•"/>
            </a:pPr>
            <a:r>
              <a:rPr lang="en-US" altLang="zh-TW" sz="2400" dirty="0">
                <a:latin typeface="+mn-lt"/>
                <a:ea typeface="+mn-ea"/>
              </a:rPr>
              <a:t>There are so much things we can do</a:t>
            </a:r>
          </a:p>
          <a:p>
            <a:pPr lvl="2" indent="-457200" fontAlgn="auto">
              <a:spcBef>
                <a:spcPct val="20000"/>
              </a:spcBef>
              <a:spcAft>
                <a:spcPts val="0"/>
              </a:spcAft>
              <a:buFont typeface="+mj-lt"/>
              <a:buAutoNum type="arabicPeriod"/>
            </a:pPr>
            <a:r>
              <a:rPr lang="en-US" altLang="zh-TW" sz="2400" dirty="0">
                <a:latin typeface="+mn-lt"/>
              </a:rPr>
              <a:t>Spray on the top of wave</a:t>
            </a:r>
          </a:p>
          <a:p>
            <a:pPr lvl="2" indent="-457200" fontAlgn="auto">
              <a:spcBef>
                <a:spcPct val="20000"/>
              </a:spcBef>
              <a:spcAft>
                <a:spcPts val="0"/>
              </a:spcAft>
              <a:buFont typeface="+mj-lt"/>
              <a:buAutoNum type="arabicPeriod"/>
            </a:pPr>
            <a:r>
              <a:rPr lang="en-US" altLang="zh-TW" sz="2400" dirty="0">
                <a:latin typeface="+mn-lt"/>
              </a:rPr>
              <a:t>Tile the wave to a big ocean</a:t>
            </a:r>
          </a:p>
          <a:p>
            <a:pPr lvl="2" indent="-457200" fontAlgn="auto">
              <a:spcBef>
                <a:spcPct val="20000"/>
              </a:spcBef>
              <a:spcAft>
                <a:spcPts val="0"/>
              </a:spcAft>
              <a:buFont typeface="+mj-lt"/>
              <a:buAutoNum type="arabicPeriod"/>
            </a:pPr>
            <a:r>
              <a:rPr lang="en-US" altLang="zh-TW" sz="2400" dirty="0">
                <a:latin typeface="+mn-lt"/>
              </a:rPr>
              <a:t>Breaking weave on shoreline</a:t>
            </a:r>
          </a:p>
          <a:p>
            <a:pPr lvl="2" indent="-457200" fontAlgn="auto">
              <a:spcBef>
                <a:spcPct val="20000"/>
              </a:spcBef>
              <a:spcAft>
                <a:spcPts val="0"/>
              </a:spcAft>
              <a:buFont typeface="+mj-lt"/>
              <a:buAutoNum type="arabicPeriod"/>
            </a:pPr>
            <a:r>
              <a:rPr lang="en-US" altLang="zh-TW" sz="2400" dirty="0">
                <a:latin typeface="+mn-lt"/>
              </a:rPr>
              <a:t>And so on ……</a:t>
            </a:r>
            <a:endParaRPr lang="zh-TW" altLang="en-US" sz="2400" dirty="0">
              <a:latin typeface="+mn-lt"/>
            </a:endParaRPr>
          </a:p>
          <a:p>
            <a:pPr lvl="2" indent="-457200" fontAlgn="auto">
              <a:spcBef>
                <a:spcPct val="20000"/>
              </a:spcBef>
              <a:spcAft>
                <a:spcPts val="0"/>
              </a:spcAft>
              <a:buFont typeface="+mj-lt"/>
              <a:buAutoNum type="arabicPeriod"/>
            </a:pPr>
            <a:endParaRPr lang="en-US" altLang="zh-TW" sz="2400" dirty="0">
              <a:latin typeface="+mn-lt"/>
              <a:ea typeface="+mn-ea"/>
            </a:endParaRPr>
          </a:p>
          <a:p>
            <a:pPr fontAlgn="auto">
              <a:spcBef>
                <a:spcPct val="20000"/>
              </a:spcBef>
              <a:spcAft>
                <a:spcPts val="0"/>
              </a:spcAft>
            </a:pPr>
            <a:endParaRPr lang="en-US" altLang="zh-TW" sz="2400" dirty="0">
              <a:latin typeface="+mn-lt"/>
              <a:ea typeface="+mn-ea"/>
            </a:endParaRPr>
          </a:p>
        </p:txBody>
      </p:sp>
      <p:pic>
        <p:nvPicPr>
          <p:cNvPr id="9" name="圖片 8">
            <a:extLst>
              <a:ext uri="{FF2B5EF4-FFF2-40B4-BE49-F238E27FC236}">
                <a16:creationId xmlns:a16="http://schemas.microsoft.com/office/drawing/2014/main" id="{776F438C-DFBF-44F5-8BB0-05EF29F82854}"/>
              </a:ext>
            </a:extLst>
          </p:cNvPr>
          <p:cNvPicPr>
            <a:picLocks noChangeAspect="1"/>
          </p:cNvPicPr>
          <p:nvPr/>
        </p:nvPicPr>
        <p:blipFill>
          <a:blip r:embed="rId3"/>
          <a:stretch>
            <a:fillRect/>
          </a:stretch>
        </p:blipFill>
        <p:spPr>
          <a:xfrm>
            <a:off x="6114209" y="4220308"/>
            <a:ext cx="4499691" cy="2324344"/>
          </a:xfrm>
          <a:prstGeom prst="rect">
            <a:avLst/>
          </a:prstGeom>
        </p:spPr>
      </p:pic>
      <p:pic>
        <p:nvPicPr>
          <p:cNvPr id="12" name="圖片 11">
            <a:extLst>
              <a:ext uri="{FF2B5EF4-FFF2-40B4-BE49-F238E27FC236}">
                <a16:creationId xmlns:a16="http://schemas.microsoft.com/office/drawing/2014/main" id="{4591CF74-569B-419A-9E7D-B7AE85B8564B}"/>
              </a:ext>
            </a:extLst>
          </p:cNvPr>
          <p:cNvPicPr>
            <a:picLocks noChangeAspect="1"/>
          </p:cNvPicPr>
          <p:nvPr/>
        </p:nvPicPr>
        <p:blipFill>
          <a:blip r:embed="rId4"/>
          <a:stretch>
            <a:fillRect/>
          </a:stretch>
        </p:blipFill>
        <p:spPr>
          <a:xfrm>
            <a:off x="1290999" y="4220307"/>
            <a:ext cx="4499691" cy="2326545"/>
          </a:xfrm>
          <a:prstGeom prst="rect">
            <a:avLst/>
          </a:prstGeom>
        </p:spPr>
      </p:pic>
    </p:spTree>
    <p:extLst>
      <p:ext uri="{BB962C8B-B14F-4D97-AF65-F5344CB8AC3E}">
        <p14:creationId xmlns:p14="http://schemas.microsoft.com/office/powerpoint/2010/main" val="165972232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7335</TotalTime>
  <Pages>0</Pages>
  <Words>980</Words>
  <Characters>0</Characters>
  <Application>Microsoft Office PowerPoint</Application>
  <DocSecurity>0</DocSecurity>
  <PresentationFormat>寬螢幕</PresentationFormat>
  <Lines>0</Lines>
  <Paragraphs>202</Paragraphs>
  <Slides>24</Slides>
  <Notes>23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24</vt:i4>
      </vt:variant>
    </vt:vector>
  </HeadingPairs>
  <TitlesOfParts>
    <vt:vector size="31" baseType="lpstr">
      <vt:lpstr>新細明體</vt:lpstr>
      <vt:lpstr>Merriweather</vt:lpstr>
      <vt:lpstr>宋体</vt:lpstr>
      <vt:lpstr>標楷體</vt:lpstr>
      <vt:lpstr>Calibri</vt:lpstr>
      <vt:lpstr>Arial</vt:lpstr>
      <vt:lpstr>Office 佈景主題</vt:lpstr>
      <vt:lpstr>OpenGL Project Demo  海浪粒子系統模擬</vt:lpstr>
      <vt:lpstr>Outline</vt:lpstr>
      <vt:lpstr>Wave Simulation</vt:lpstr>
      <vt:lpstr>Wave Simulation</vt:lpstr>
      <vt:lpstr>Wave Simulation</vt:lpstr>
      <vt:lpstr>Wave Simulation</vt:lpstr>
      <vt:lpstr>Wave Simulation</vt:lpstr>
      <vt:lpstr>Wave Simulation</vt:lpstr>
      <vt:lpstr>Wave Simulation</vt:lpstr>
      <vt:lpstr>Model Loading  </vt:lpstr>
      <vt:lpstr>Model Loading - OBJ </vt:lpstr>
      <vt:lpstr>Model Loading -Assimp </vt:lpstr>
      <vt:lpstr>PowerPoint 簡報</vt:lpstr>
      <vt:lpstr>Particle System</vt:lpstr>
      <vt:lpstr>Particle System</vt:lpstr>
      <vt:lpstr>Particle System</vt:lpstr>
      <vt:lpstr>Particle System</vt:lpstr>
      <vt:lpstr>Particle System</vt:lpstr>
      <vt:lpstr>Particle System</vt:lpstr>
      <vt:lpstr>Particle System</vt:lpstr>
      <vt:lpstr>Expected results</vt:lpstr>
      <vt:lpstr>Our results</vt:lpstr>
      <vt:lpstr>Demo</vt:lpstr>
      <vt:lpstr>PowerPoint 簡報</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呂和軒</dc:creator>
  <cp:lastModifiedBy>家均 wang</cp:lastModifiedBy>
  <cp:revision>915</cp:revision>
  <dcterms:created xsi:type="dcterms:W3CDTF">2014-06-01T12:24:00Z</dcterms:created>
  <dcterms:modified xsi:type="dcterms:W3CDTF">2022-01-04T04:54:57Z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